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2"/>
    <p:sldMasterId id="2147483673" r:id="rId3"/>
    <p:sldMasterId id="2147483678" r:id="rId4"/>
    <p:sldMasterId id="2147483681" r:id="rId5"/>
    <p:sldMasterId id="2147483695" r:id="rId6"/>
    <p:sldMasterId id="2147483708" r:id="rId7"/>
    <p:sldMasterId id="2147483717" r:id="rId8"/>
  </p:sldMasterIdLst>
  <p:notesMasterIdLst>
    <p:notesMasterId r:id="rId71"/>
  </p:notesMasterIdLst>
  <p:handoutMasterIdLst>
    <p:handoutMasterId r:id="rId72"/>
  </p:handoutMasterIdLst>
  <p:sldIdLst>
    <p:sldId id="4096" r:id="rId9"/>
    <p:sldId id="3910" r:id="rId10"/>
    <p:sldId id="4042" r:id="rId11"/>
    <p:sldId id="4118" r:id="rId12"/>
    <p:sldId id="4121" r:id="rId13"/>
    <p:sldId id="4122" r:id="rId14"/>
    <p:sldId id="4123" r:id="rId15"/>
    <p:sldId id="4124" r:id="rId16"/>
    <p:sldId id="4126" r:id="rId17"/>
    <p:sldId id="4127" r:id="rId18"/>
    <p:sldId id="4128" r:id="rId19"/>
    <p:sldId id="4129" r:id="rId20"/>
    <p:sldId id="4130" r:id="rId21"/>
    <p:sldId id="4131" r:id="rId22"/>
    <p:sldId id="4132" r:id="rId23"/>
    <p:sldId id="4133" r:id="rId24"/>
    <p:sldId id="4134" r:id="rId25"/>
    <p:sldId id="4135" r:id="rId26"/>
    <p:sldId id="4136" r:id="rId27"/>
    <p:sldId id="4137" r:id="rId28"/>
    <p:sldId id="4139" r:id="rId29"/>
    <p:sldId id="4140" r:id="rId30"/>
    <p:sldId id="4141" r:id="rId31"/>
    <p:sldId id="4142" r:id="rId32"/>
    <p:sldId id="4143" r:id="rId33"/>
    <p:sldId id="4155" r:id="rId34"/>
    <p:sldId id="4144" r:id="rId35"/>
    <p:sldId id="4145" r:id="rId36"/>
    <p:sldId id="4146" r:id="rId37"/>
    <p:sldId id="4147" r:id="rId38"/>
    <p:sldId id="4148" r:id="rId39"/>
    <p:sldId id="4149" r:id="rId40"/>
    <p:sldId id="4150" r:id="rId41"/>
    <p:sldId id="4151" r:id="rId42"/>
    <p:sldId id="4152" r:id="rId43"/>
    <p:sldId id="4153" r:id="rId44"/>
    <p:sldId id="4156" r:id="rId45"/>
    <p:sldId id="4157" r:id="rId46"/>
    <p:sldId id="4158" r:id="rId47"/>
    <p:sldId id="4154" r:id="rId48"/>
    <p:sldId id="4159" r:id="rId49"/>
    <p:sldId id="4165" r:id="rId50"/>
    <p:sldId id="4166" r:id="rId51"/>
    <p:sldId id="4160" r:id="rId52"/>
    <p:sldId id="4161" r:id="rId53"/>
    <p:sldId id="4162" r:id="rId54"/>
    <p:sldId id="4163" r:id="rId55"/>
    <p:sldId id="4031" r:id="rId56"/>
    <p:sldId id="4189" r:id="rId57"/>
    <p:sldId id="4180" r:id="rId58"/>
    <p:sldId id="4186" r:id="rId59"/>
    <p:sldId id="4185" r:id="rId60"/>
    <p:sldId id="4187" r:id="rId61"/>
    <p:sldId id="4164" r:id="rId62"/>
    <p:sldId id="4195" r:id="rId63"/>
    <p:sldId id="4196" r:id="rId64"/>
    <p:sldId id="4197" r:id="rId65"/>
    <p:sldId id="4201" r:id="rId66"/>
    <p:sldId id="4198" r:id="rId67"/>
    <p:sldId id="4199" r:id="rId68"/>
    <p:sldId id="4200" r:id="rId69"/>
    <p:sldId id="4179" r:id="rId70"/>
  </p:sldIdLst>
  <p:sldSz cx="12192000" cy="6858000"/>
  <p:notesSz cx="6858000" cy="9144000"/>
  <p:embeddedFontLst>
    <p:embeddedFont>
      <p:font typeface="Comic Sans MS" panose="030F0702030302020204" pitchFamily="66" charset="0"/>
      <p:regular r:id="rId73"/>
      <p:bold r:id="rId74"/>
      <p:italic r:id="rId75"/>
      <p:boldItalic r:id="rId76"/>
    </p:embeddedFont>
    <p:embeddedFont>
      <p:font typeface="黑体" panose="02010609060101010101" pitchFamily="49" charset="-122"/>
      <p:regular r:id="rId77"/>
    </p:embeddedFont>
    <p:embeddedFont>
      <p:font typeface="Segoe UI" panose="020B0502040204020203" pitchFamily="34" charset="0"/>
      <p:regular r:id="rId78"/>
      <p:bold r:id="rId79"/>
      <p:italic r:id="rId80"/>
      <p:boldItalic r:id="rId81"/>
    </p:embeddedFont>
    <p:embeddedFont>
      <p:font typeface="Tahoma" panose="020B0604030504040204" pitchFamily="34" charset="0"/>
      <p:regular r:id="rId82"/>
      <p:bold r:id="rId83"/>
    </p:embeddedFont>
    <p:embeddedFont>
      <p:font typeface="MS UI Gothic" panose="020B0600070205080204" pitchFamily="34" charset="-128"/>
      <p:regular r:id="rId84"/>
    </p:embeddedFont>
    <p:embeddedFont>
      <p:font typeface="微软雅黑" panose="020B0503020204020204" pitchFamily="34" charset="-122"/>
      <p:regular r:id="rId85"/>
      <p:bold r:id="rId86"/>
    </p:embeddedFont>
    <p:embeddedFont>
      <p:font typeface="等线" panose="02010600030101010101" pitchFamily="2" charset="-122"/>
      <p:regular r:id="rId87"/>
      <p:bold r:id="rId88"/>
    </p:embeddedFont>
    <p:embeddedFont>
      <p:font typeface="仿宋" panose="02010609060101010101" pitchFamily="49" charset="-122"/>
      <p:regular r:id="rId89"/>
    </p:embeddedFont>
    <p:embeddedFont>
      <p:font typeface="等线 Light" panose="02010600030101010101" pitchFamily="2" charset="-122"/>
      <p:regular r:id="rId9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9">
          <p15:clr>
            <a:srgbClr val="A4A3A4"/>
          </p15:clr>
        </p15:guide>
        <p15:guide id="2" pos="39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8F6"/>
    <a:srgbClr val="FF0000"/>
    <a:srgbClr val="3333CC"/>
    <a:srgbClr val="0066FF"/>
    <a:srgbClr val="2513CB"/>
    <a:srgbClr val="240CD2"/>
    <a:srgbClr val="180CBA"/>
    <a:srgbClr val="FFFFFF"/>
    <a:srgbClr val="039DDB"/>
    <a:srgbClr val="2EF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78329" autoAdjust="0"/>
  </p:normalViewPr>
  <p:slideViewPr>
    <p:cSldViewPr snapToGrid="0">
      <p:cViewPr varScale="1">
        <p:scale>
          <a:sx n="84" d="100"/>
          <a:sy n="84" d="100"/>
        </p:scale>
        <p:origin x="446" y="82"/>
      </p:cViewPr>
      <p:guideLst>
        <p:guide orient="horz" pos="2249"/>
        <p:guide pos="3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8.fntdata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font" Target="fonts/font4.fntdata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font" Target="fonts/font15.fntdata"/><Relationship Id="rId61" Type="http://schemas.openxmlformats.org/officeDocument/2006/relationships/slide" Target="slides/slide53.xml"/><Relationship Id="rId82" Type="http://schemas.openxmlformats.org/officeDocument/2006/relationships/font" Target="fonts/font10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978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6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2022/4/20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2022/4/20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  <a:t>2022/4/20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6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2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4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5.bin"/><Relationship Id="rId2" Type="http://schemas.openxmlformats.org/officeDocument/2006/relationships/tags" Target="../tags/tag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1.bin"/><Relationship Id="rId2" Type="http://schemas.openxmlformats.org/officeDocument/2006/relationships/tags" Target="../tags/tag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5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60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6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9.png"/><Relationship Id="rId5" Type="http://schemas.openxmlformats.org/officeDocument/2006/relationships/image" Target="../media/image68.wmf"/><Relationship Id="rId4" Type="http://schemas.openxmlformats.org/officeDocument/2006/relationships/oleObject" Target="../embeddings/oleObject6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5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2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3.wmf"/><Relationship Id="rId14" Type="http://schemas.openxmlformats.org/officeDocument/2006/relationships/oleObject" Target="../embeddings/oleObject78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2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第六章  同步时序逻辑电路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6626" name="AutoShape 2"/>
          <p:cNvSpPr/>
          <p:nvPr/>
        </p:nvSpPr>
        <p:spPr>
          <a:xfrm>
            <a:off x="3321050" y="1947863"/>
            <a:ext cx="2655888" cy="297180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675843" name="Object 3"/>
          <p:cNvGraphicFramePr>
            <a:graphicFrameLocks noChangeAspect="1"/>
          </p:cNvGraphicFramePr>
          <p:nvPr/>
        </p:nvGraphicFramePr>
        <p:xfrm>
          <a:off x="3454400" y="2082800"/>
          <a:ext cx="23685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r:id="rId4" imgW="1676400" imgH="1913890" progId="Word.Picture.8">
                  <p:embed/>
                </p:oleObj>
              </mc:Choice>
              <mc:Fallback>
                <p:oleObj r:id="rId4" imgW="1676400" imgH="1913890" progId="Word.Picture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4400" y="2082800"/>
                        <a:ext cx="2368550" cy="2698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44" name="Oval 4"/>
          <p:cNvSpPr/>
          <p:nvPr/>
        </p:nvSpPr>
        <p:spPr>
          <a:xfrm>
            <a:off x="3905250" y="20367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75845" name="Oval 5"/>
          <p:cNvSpPr/>
          <p:nvPr/>
        </p:nvSpPr>
        <p:spPr>
          <a:xfrm>
            <a:off x="3860800" y="446722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75846" name="Rectangle 6"/>
          <p:cNvSpPr/>
          <p:nvPr/>
        </p:nvSpPr>
        <p:spPr>
          <a:xfrm>
            <a:off x="3960813" y="5090381"/>
            <a:ext cx="14493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原状态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Q=X</a:t>
            </a:r>
          </a:p>
        </p:txBody>
      </p:sp>
      <p:sp>
        <p:nvSpPr>
          <p:cNvPr id="675847" name="Oval 7"/>
          <p:cNvSpPr/>
          <p:nvPr/>
        </p:nvSpPr>
        <p:spPr>
          <a:xfrm>
            <a:off x="5572125" y="217170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4065220" y="2678723"/>
            <a:ext cx="1225600" cy="1349375"/>
            <a:chOff x="4014" y="3219"/>
            <a:chExt cx="549" cy="596"/>
          </a:xfrm>
        </p:grpSpPr>
        <p:sp>
          <p:nvSpPr>
            <p:cNvPr id="26648" name="Line 9"/>
            <p:cNvSpPr/>
            <p:nvPr/>
          </p:nvSpPr>
          <p:spPr>
            <a:xfrm flipH="1">
              <a:off x="4019" y="3389"/>
              <a:ext cx="544" cy="314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49" name="Line 10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50" name="Line 11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51" name="Line 12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75853" name="Oval 13"/>
          <p:cNvSpPr/>
          <p:nvPr/>
        </p:nvSpPr>
        <p:spPr>
          <a:xfrm>
            <a:off x="5526088" y="4287838"/>
            <a:ext cx="406400" cy="414337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5" name="Group 14"/>
          <p:cNvGrpSpPr/>
          <p:nvPr/>
        </p:nvGrpSpPr>
        <p:grpSpPr>
          <a:xfrm>
            <a:off x="4097948" y="2880702"/>
            <a:ext cx="1169988" cy="1304925"/>
            <a:chOff x="3078" y="2242"/>
            <a:chExt cx="546" cy="599"/>
          </a:xfrm>
        </p:grpSpPr>
        <p:sp>
          <p:nvSpPr>
            <p:cNvPr id="26644" name="Line 15"/>
            <p:cNvSpPr/>
            <p:nvPr/>
          </p:nvSpPr>
          <p:spPr>
            <a:xfrm flipV="1">
              <a:off x="3078" y="2243"/>
              <a:ext cx="1" cy="118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45" name="Line 16"/>
            <p:cNvSpPr/>
            <p:nvPr/>
          </p:nvSpPr>
          <p:spPr>
            <a:xfrm flipH="1" flipV="1">
              <a:off x="3078" y="2358"/>
              <a:ext cx="546" cy="316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46" name="Line 17"/>
            <p:cNvSpPr/>
            <p:nvPr/>
          </p:nvSpPr>
          <p:spPr>
            <a:xfrm>
              <a:off x="3079" y="2242"/>
              <a:ext cx="152" cy="0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647" name="Line 18"/>
            <p:cNvSpPr/>
            <p:nvPr/>
          </p:nvSpPr>
          <p:spPr>
            <a:xfrm flipV="1">
              <a:off x="3624" y="2672"/>
              <a:ext cx="0" cy="169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75859" name="Oval 19"/>
          <p:cNvSpPr/>
          <p:nvPr/>
        </p:nvSpPr>
        <p:spPr>
          <a:xfrm>
            <a:off x="5570538" y="2171700"/>
            <a:ext cx="406400" cy="414338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grpSp>
        <p:nvGrpSpPr>
          <p:cNvPr id="6" name="Group 26"/>
          <p:cNvGrpSpPr/>
          <p:nvPr/>
        </p:nvGrpSpPr>
        <p:grpSpPr>
          <a:xfrm>
            <a:off x="1844183" y="5637337"/>
            <a:ext cx="6931025" cy="406400"/>
            <a:chOff x="340" y="3793"/>
            <a:chExt cx="4366" cy="256"/>
          </a:xfrm>
        </p:grpSpPr>
        <p:sp>
          <p:nvSpPr>
            <p:cNvPr id="26640" name="Rectangle 27"/>
            <p:cNvSpPr/>
            <p:nvPr/>
          </p:nvSpPr>
          <p:spPr>
            <a:xfrm>
              <a:off x="340" y="3799"/>
              <a:ext cx="43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2473325" lvl="0" indent="-2473325" eaLnBrk="1" hangingPunct="1">
                <a:spcBef>
                  <a:spcPct val="0"/>
                </a:spcBef>
                <a:buNone/>
              </a:pP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结论：当   </a:t>
              </a:r>
              <a:r>
                <a:rPr lang="en-US" altLang="zh-CN" sz="2000" b="1" dirty="0">
                  <a:latin typeface="楷体_GB2312" pitchFamily="49" charset="-122"/>
                  <a:ea typeface="楷体_GB2312" pitchFamily="49" charset="-122"/>
                </a:rPr>
                <a:t>=1</a:t>
              </a: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；  </a:t>
              </a:r>
              <a:r>
                <a:rPr lang="en-US" altLang="zh-CN" sz="2000" b="1" dirty="0">
                  <a:latin typeface="楷体_GB2312" pitchFamily="49" charset="-122"/>
                  <a:ea typeface="楷体_GB2312" pitchFamily="49" charset="-122"/>
                </a:rPr>
                <a:t>=0</a:t>
              </a: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，无论触发器原状态如何，都变为</a:t>
              </a:r>
              <a:r>
                <a:rPr lang="en-US" altLang="zh-CN" sz="2000" b="1" dirty="0"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2000" b="1" dirty="0">
                  <a:latin typeface="楷体_GB2312" pitchFamily="49" charset="-122"/>
                  <a:ea typeface="楷体_GB2312" pitchFamily="49" charset="-122"/>
                </a:rPr>
                <a:t>态</a:t>
              </a:r>
            </a:p>
          </p:txBody>
        </p:sp>
        <p:grpSp>
          <p:nvGrpSpPr>
            <p:cNvPr id="26641" name="Group 28"/>
            <p:cNvGrpSpPr/>
            <p:nvPr/>
          </p:nvGrpSpPr>
          <p:grpSpPr>
            <a:xfrm>
              <a:off x="1111" y="3793"/>
              <a:ext cx="545" cy="250"/>
              <a:chOff x="1835" y="653"/>
              <a:chExt cx="686" cy="258"/>
            </a:xfrm>
          </p:grpSpPr>
          <p:graphicFrame>
            <p:nvGraphicFramePr>
              <p:cNvPr id="26642" name="Object 29"/>
              <p:cNvGraphicFramePr>
                <a:graphicFrameLocks noChangeAspect="1"/>
              </p:cNvGraphicFramePr>
              <p:nvPr/>
            </p:nvGraphicFramePr>
            <p:xfrm>
              <a:off x="1835" y="670"/>
              <a:ext cx="227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4" r:id="rId6" imgW="190500" imgH="190500" progId="Equation.3">
                      <p:embed/>
                    </p:oleObj>
                  </mc:Choice>
                  <mc:Fallback>
                    <p:oleObj r:id="rId6" imgW="190500" imgH="190500" progId="Equation.3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835" y="670"/>
                            <a:ext cx="227" cy="2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3" name="Object 30"/>
              <p:cNvGraphicFramePr>
                <a:graphicFrameLocks noChangeAspect="1"/>
              </p:cNvGraphicFramePr>
              <p:nvPr/>
            </p:nvGraphicFramePr>
            <p:xfrm>
              <a:off x="2297" y="653"/>
              <a:ext cx="224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5" r:id="rId8" imgW="215900" imgH="190500" progId="Equation.3">
                      <p:embed/>
                    </p:oleObj>
                  </mc:Choice>
                  <mc:Fallback>
                    <p:oleObj r:id="rId8" imgW="215900" imgH="190500" progId="Equation.3">
                      <p:embed/>
                      <p:pic>
                        <p:nvPicPr>
                          <p:cNvPr id="0" name="图片 3114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297" y="653"/>
                            <a:ext cx="224" cy="2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6638" name="Rectangle 32"/>
          <p:cNvSpPr/>
          <p:nvPr/>
        </p:nvSpPr>
        <p:spPr>
          <a:xfrm>
            <a:off x="830263" y="1509469"/>
            <a:ext cx="2695575" cy="4270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2)</a:t>
            </a:r>
            <a:r>
              <a:rPr lang="zh-CN" altLang="en-US" sz="2200" b="1" dirty="0">
                <a:latin typeface="+mn-ea"/>
              </a:rPr>
              <a:t>工作原理分析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20420" y="996462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7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67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67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67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500"/>
                                        <p:tgtEl>
                                          <p:spTgt spid="67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4" grpId="0" bldLvl="0" animBg="1"/>
      <p:bldP spid="675845" grpId="0" bldLvl="0" animBg="1"/>
      <p:bldP spid="675846" grpId="0"/>
      <p:bldP spid="675847" grpId="0" bldLvl="0" animBg="1"/>
      <p:bldP spid="675853" grpId="0" bldLvl="0" animBg="1"/>
      <p:bldP spid="67585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27650" name="Group 2"/>
          <p:cNvGrpSpPr/>
          <p:nvPr/>
        </p:nvGrpSpPr>
        <p:grpSpPr>
          <a:xfrm>
            <a:off x="5747385" y="1920875"/>
            <a:ext cx="2655888" cy="2971800"/>
            <a:chOff x="612" y="2784"/>
            <a:chExt cx="1673" cy="1872"/>
          </a:xfrm>
        </p:grpSpPr>
        <p:sp>
          <p:nvSpPr>
            <p:cNvPr id="27665" name="AutoShape 3"/>
            <p:cNvSpPr/>
            <p:nvPr/>
          </p:nvSpPr>
          <p:spPr>
            <a:xfrm>
              <a:off x="612" y="2784"/>
              <a:ext cx="1673" cy="18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graphicFrame>
          <p:nvGraphicFramePr>
            <p:cNvPr id="27666" name="Object 4"/>
            <p:cNvGraphicFramePr>
              <a:graphicFrameLocks noChangeAspect="1"/>
            </p:cNvGraphicFramePr>
            <p:nvPr/>
          </p:nvGraphicFramePr>
          <p:xfrm>
            <a:off x="681" y="2840"/>
            <a:ext cx="1492" cy="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7" r:id="rId4" imgW="1676400" imgH="1913890" progId="Word.Picture.8">
                    <p:embed/>
                  </p:oleObj>
                </mc:Choice>
                <mc:Fallback>
                  <p:oleObj r:id="rId4" imgW="1676400" imgH="1913890" progId="Word.Picture.8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81" y="2840"/>
                          <a:ext cx="1492" cy="17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869" name="Oval 5"/>
          <p:cNvSpPr/>
          <p:nvPr/>
        </p:nvSpPr>
        <p:spPr>
          <a:xfrm>
            <a:off x="6184925" y="190671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76870" name="Oval 6"/>
          <p:cNvSpPr/>
          <p:nvPr/>
        </p:nvSpPr>
        <p:spPr>
          <a:xfrm>
            <a:off x="6224978" y="444023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27653" name="Rectangle 7"/>
          <p:cNvSpPr/>
          <p:nvPr/>
        </p:nvSpPr>
        <p:spPr>
          <a:xfrm>
            <a:off x="6529168" y="4969730"/>
            <a:ext cx="180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原状态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Q=X</a:t>
            </a:r>
          </a:p>
        </p:txBody>
      </p:sp>
      <p:sp>
        <p:nvSpPr>
          <p:cNvPr id="676872" name="Oval 8"/>
          <p:cNvSpPr/>
          <p:nvPr/>
        </p:nvSpPr>
        <p:spPr>
          <a:xfrm>
            <a:off x="7863523" y="1958732"/>
            <a:ext cx="406400" cy="414338"/>
          </a:xfrm>
          <a:prstGeom prst="ellipse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76873" name="Oval 9"/>
          <p:cNvSpPr/>
          <p:nvPr/>
        </p:nvSpPr>
        <p:spPr>
          <a:xfrm>
            <a:off x="7875246" y="4413249"/>
            <a:ext cx="406400" cy="414338"/>
          </a:xfrm>
          <a:prstGeom prst="ellipse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938848" y="3886200"/>
            <a:ext cx="4025900" cy="1006475"/>
            <a:chOff x="2640" y="1008"/>
            <a:chExt cx="2536" cy="634"/>
          </a:xfrm>
        </p:grpSpPr>
        <p:sp>
          <p:nvSpPr>
            <p:cNvPr id="27661" name="Rectangle 11"/>
            <p:cNvSpPr/>
            <p:nvPr/>
          </p:nvSpPr>
          <p:spPr>
            <a:xfrm>
              <a:off x="2640" y="1008"/>
              <a:ext cx="2536" cy="63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25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而当  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=0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； 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=0</a:t>
              </a:r>
              <a:r>
                <a:rPr lang="zh-CN" altLang="en-US" sz="2400" b="1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同时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撤消后，触发器新状态不能确定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!</a:t>
              </a:r>
            </a:p>
          </p:txBody>
        </p:sp>
        <p:grpSp>
          <p:nvGrpSpPr>
            <p:cNvPr id="27662" name="Group 12"/>
            <p:cNvGrpSpPr/>
            <p:nvPr/>
          </p:nvGrpSpPr>
          <p:grpSpPr>
            <a:xfrm>
              <a:off x="3078" y="1026"/>
              <a:ext cx="686" cy="261"/>
              <a:chOff x="1835" y="641"/>
              <a:chExt cx="686" cy="261"/>
            </a:xfrm>
          </p:grpSpPr>
          <p:graphicFrame>
            <p:nvGraphicFramePr>
              <p:cNvPr id="27663" name="Object 13"/>
              <p:cNvGraphicFramePr>
                <a:graphicFrameLocks noChangeAspect="1"/>
              </p:cNvGraphicFramePr>
              <p:nvPr/>
            </p:nvGraphicFramePr>
            <p:xfrm>
              <a:off x="1835" y="658"/>
              <a:ext cx="227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88" r:id="rId6" imgW="190500" imgH="190500" progId="Equation.3">
                      <p:embed/>
                    </p:oleObj>
                  </mc:Choice>
                  <mc:Fallback>
                    <p:oleObj r:id="rId6" imgW="190500" imgH="190500" progId="Equation.3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835" y="658"/>
                            <a:ext cx="227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64" name="Object 14"/>
              <p:cNvGraphicFramePr>
                <a:graphicFrameLocks noChangeAspect="1"/>
              </p:cNvGraphicFramePr>
              <p:nvPr/>
            </p:nvGraphicFramePr>
            <p:xfrm>
              <a:off x="2297" y="641"/>
              <a:ext cx="224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89" r:id="rId8" imgW="215900" imgH="190500" progId="Equation.3">
                      <p:embed/>
                    </p:oleObj>
                  </mc:Choice>
                  <mc:Fallback>
                    <p:oleObj r:id="rId8" imgW="215900" imgH="190500" progId="Equation.3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297" y="641"/>
                            <a:ext cx="224" cy="26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76880" name="Rectangle 16"/>
          <p:cNvSpPr/>
          <p:nvPr/>
        </p:nvSpPr>
        <p:spPr>
          <a:xfrm>
            <a:off x="2510718" y="5671981"/>
            <a:ext cx="6049962" cy="461665"/>
          </a:xfrm>
          <a:prstGeom prst="rect">
            <a:avLst/>
          </a:prstGeom>
          <a:noFill/>
          <a:ln w="3175" cap="rnd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楷体_GB2312" pitchFamily="49" charset="-122"/>
              </a:rPr>
              <a:t>为避开禁止状态，输入信号不应同时为</a:t>
            </a:r>
            <a:r>
              <a:rPr lang="en-US" altLang="zh-CN" sz="2400" dirty="0">
                <a:ea typeface="楷体_GB2312" pitchFamily="49" charset="-122"/>
              </a:rPr>
              <a:t>0</a:t>
            </a:r>
          </a:p>
        </p:txBody>
      </p:sp>
      <p:sp>
        <p:nvSpPr>
          <p:cNvPr id="27658" name="Text Box 27"/>
          <p:cNvSpPr txBox="1"/>
          <p:nvPr/>
        </p:nvSpPr>
        <p:spPr>
          <a:xfrm>
            <a:off x="880232" y="2306150"/>
            <a:ext cx="34988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000" dirty="0"/>
              <a:t>研究两个输入端都为</a:t>
            </a:r>
            <a:r>
              <a:rPr lang="en-US" altLang="zh-CN" sz="2000" dirty="0"/>
              <a:t>0</a:t>
            </a:r>
            <a:r>
              <a:rPr lang="zh-CN" altLang="en-US" sz="2000" dirty="0"/>
              <a:t>的情况</a:t>
            </a:r>
          </a:p>
        </p:txBody>
      </p:sp>
      <p:sp>
        <p:nvSpPr>
          <p:cNvPr id="27659" name="Rectangle 29"/>
          <p:cNvSpPr/>
          <p:nvPr/>
        </p:nvSpPr>
        <p:spPr>
          <a:xfrm>
            <a:off x="822594" y="1655763"/>
            <a:ext cx="2695575" cy="4270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ea typeface="楷体_GB2312" pitchFamily="49" charset="-122"/>
              </a:rPr>
              <a:t>2)</a:t>
            </a:r>
            <a:r>
              <a:rPr lang="zh-CN" altLang="en-US" sz="2200" b="1" dirty="0">
                <a:ea typeface="楷体_GB2312" pitchFamily="49" charset="-122"/>
              </a:rPr>
              <a:t>工作原理分析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20420" y="996462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7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67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67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9" grpId="0" bldLvl="0" animBg="1"/>
      <p:bldP spid="676870" grpId="0" bldLvl="0" animBg="1"/>
      <p:bldP spid="676872" grpId="0" bldLvl="0" animBg="1"/>
      <p:bldP spid="676873" grpId="0" bldLvl="0" animBg="1"/>
      <p:bldP spid="67688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96462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  <p:sp>
        <p:nvSpPr>
          <p:cNvPr id="28674" name="AutoShape 2"/>
          <p:cNvSpPr/>
          <p:nvPr/>
        </p:nvSpPr>
        <p:spPr>
          <a:xfrm>
            <a:off x="3669983" y="2318068"/>
            <a:ext cx="2655887" cy="297180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5" name="Rectangle 3"/>
          <p:cNvSpPr/>
          <p:nvPr/>
        </p:nvSpPr>
        <p:spPr>
          <a:xfrm>
            <a:off x="834708" y="1601006"/>
            <a:ext cx="2536825" cy="427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3)</a:t>
            </a:r>
            <a:r>
              <a:rPr lang="zh-CN" altLang="en-US" sz="2200" b="1" dirty="0">
                <a:latin typeface="+mn-ea"/>
              </a:rPr>
              <a:t>触发方式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3803333" y="2453005"/>
          <a:ext cx="23685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r:id="rId4" imgW="1676400" imgH="1913890" progId="Word.Picture.8">
                  <p:embed/>
                </p:oleObj>
              </mc:Choice>
              <mc:Fallback>
                <p:oleObj r:id="rId4" imgW="1676400" imgH="1913890" progId="Word.Picture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3333" y="2453005"/>
                        <a:ext cx="2368550" cy="2698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893" name="Oval 5"/>
          <p:cNvSpPr/>
          <p:nvPr/>
        </p:nvSpPr>
        <p:spPr>
          <a:xfrm>
            <a:off x="4255770" y="2336629"/>
            <a:ext cx="449263" cy="404812"/>
          </a:xfrm>
          <a:prstGeom prst="ellipse">
            <a:avLst/>
          </a:prstGeom>
          <a:solidFill>
            <a:srgbClr val="FF6699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0</a:t>
            </a:r>
          </a:p>
        </p:txBody>
      </p:sp>
      <p:sp>
        <p:nvSpPr>
          <p:cNvPr id="677894" name="Oval 6"/>
          <p:cNvSpPr/>
          <p:nvPr/>
        </p:nvSpPr>
        <p:spPr>
          <a:xfrm>
            <a:off x="4253816" y="2334677"/>
            <a:ext cx="449263" cy="404812"/>
          </a:xfrm>
          <a:prstGeom prst="ellipse">
            <a:avLst/>
          </a:prstGeom>
          <a:solidFill>
            <a:srgbClr val="0099FF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</a:t>
            </a:r>
          </a:p>
        </p:txBody>
      </p:sp>
      <p:sp>
        <p:nvSpPr>
          <p:cNvPr id="677895" name="Oval 7"/>
          <p:cNvSpPr/>
          <p:nvPr/>
        </p:nvSpPr>
        <p:spPr>
          <a:xfrm>
            <a:off x="4300220" y="4837430"/>
            <a:ext cx="449263" cy="404813"/>
          </a:xfrm>
          <a:prstGeom prst="ellipse">
            <a:avLst/>
          </a:prstGeom>
          <a:solidFill>
            <a:srgbClr val="FF6699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</a:t>
            </a:r>
          </a:p>
        </p:txBody>
      </p:sp>
      <p:sp>
        <p:nvSpPr>
          <p:cNvPr id="677896" name="Oval 8"/>
          <p:cNvSpPr/>
          <p:nvPr/>
        </p:nvSpPr>
        <p:spPr>
          <a:xfrm>
            <a:off x="4309989" y="4847199"/>
            <a:ext cx="449263" cy="404813"/>
          </a:xfrm>
          <a:prstGeom prst="ellipse">
            <a:avLst/>
          </a:prstGeom>
          <a:solidFill>
            <a:srgbClr val="0099FF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0</a:t>
            </a:r>
          </a:p>
        </p:txBody>
      </p:sp>
      <p:sp>
        <p:nvSpPr>
          <p:cNvPr id="677897" name="Oval 9"/>
          <p:cNvSpPr/>
          <p:nvPr/>
        </p:nvSpPr>
        <p:spPr>
          <a:xfrm>
            <a:off x="5651183" y="2397932"/>
            <a:ext cx="449262" cy="404812"/>
          </a:xfrm>
          <a:prstGeom prst="ellipse">
            <a:avLst/>
          </a:prstGeom>
          <a:solidFill>
            <a:srgbClr val="CC6600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1</a:t>
            </a:r>
          </a:p>
        </p:txBody>
      </p:sp>
      <p:sp>
        <p:nvSpPr>
          <p:cNvPr id="677898" name="Oval 10"/>
          <p:cNvSpPr/>
          <p:nvPr/>
        </p:nvSpPr>
        <p:spPr>
          <a:xfrm>
            <a:off x="5660952" y="2395977"/>
            <a:ext cx="449262" cy="404812"/>
          </a:xfrm>
          <a:prstGeom prst="ellipse">
            <a:avLst/>
          </a:prstGeom>
          <a:solidFill>
            <a:srgbClr val="FF0000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/>
              <a:t>0</a:t>
            </a:r>
          </a:p>
        </p:txBody>
      </p:sp>
      <p:sp>
        <p:nvSpPr>
          <p:cNvPr id="677899" name="AutoShape 11"/>
          <p:cNvSpPr/>
          <p:nvPr/>
        </p:nvSpPr>
        <p:spPr>
          <a:xfrm>
            <a:off x="1782445" y="2318068"/>
            <a:ext cx="1423988" cy="411162"/>
          </a:xfrm>
          <a:prstGeom prst="wedgeRoundRectCallout">
            <a:avLst>
              <a:gd name="adj1" fmla="val 87569"/>
              <a:gd name="adj2" fmla="val 68917"/>
              <a:gd name="adj3" fmla="val 16667"/>
            </a:avLst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置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端（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Set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677900" name="AutoShape 12"/>
          <p:cNvSpPr/>
          <p:nvPr/>
        </p:nvSpPr>
        <p:spPr>
          <a:xfrm>
            <a:off x="1636395" y="4307205"/>
            <a:ext cx="1855788" cy="401638"/>
          </a:xfrm>
          <a:prstGeom prst="wedgeRoundRectCallout">
            <a:avLst>
              <a:gd name="adj1" fmla="val 73611"/>
              <a:gd name="adj2" fmla="val 55532"/>
              <a:gd name="adj3" fmla="val 16667"/>
            </a:avLst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置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端（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Reset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677901" name="Rectangle 13"/>
          <p:cNvSpPr/>
          <p:nvPr/>
        </p:nvSpPr>
        <p:spPr>
          <a:xfrm>
            <a:off x="988206" y="5590150"/>
            <a:ext cx="5440363" cy="4572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+mn-ea"/>
              </a:rPr>
              <a:t>基本</a:t>
            </a:r>
            <a:r>
              <a:rPr lang="en-US" altLang="zh-CN" sz="2400" dirty="0">
                <a:latin typeface="+mn-ea"/>
              </a:rPr>
              <a:t>RS</a:t>
            </a:r>
            <a:r>
              <a:rPr lang="zh-CN" altLang="en-US" sz="2400" dirty="0">
                <a:latin typeface="+mn-ea"/>
              </a:rPr>
              <a:t>触发器的触发方式属</a:t>
            </a:r>
            <a:r>
              <a:rPr lang="zh-CN" altLang="en-US" sz="2400" dirty="0">
                <a:solidFill>
                  <a:srgbClr val="2513CB"/>
                </a:solidFill>
                <a:latin typeface="+mn-ea"/>
              </a:rPr>
              <a:t>电平触发</a:t>
            </a:r>
          </a:p>
        </p:txBody>
      </p:sp>
      <p:graphicFrame>
        <p:nvGraphicFramePr>
          <p:cNvPr id="55316" name="Object 11"/>
          <p:cNvGraphicFramePr>
            <a:graphicFrameLocks noChangeAspect="1"/>
          </p:cNvGraphicFramePr>
          <p:nvPr/>
        </p:nvGraphicFramePr>
        <p:xfrm>
          <a:off x="7473010" y="3182999"/>
          <a:ext cx="1823085" cy="125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r:id="rId6" imgW="1214755" imgH="833755" progId="Word.Picture.8">
                  <p:embed/>
                </p:oleObj>
              </mc:Choice>
              <mc:Fallback>
                <p:oleObj r:id="rId6" imgW="1214755" imgH="833755" progId="Word.Picture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73010" y="3182999"/>
                        <a:ext cx="1823085" cy="1252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3"/>
          <p:cNvSpPr/>
          <p:nvPr/>
        </p:nvSpPr>
        <p:spPr>
          <a:xfrm>
            <a:off x="6240146" y="5601873"/>
            <a:ext cx="4908502" cy="457200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 smtClean="0">
                <a:latin typeface="+mn-ea"/>
              </a:rPr>
              <a:t>:RS</a:t>
            </a:r>
            <a:r>
              <a:rPr lang="zh-CN" altLang="en-US" sz="2400" dirty="0" smtClean="0">
                <a:latin typeface="+mn-ea"/>
              </a:rPr>
              <a:t>的变化可能随时对状态产生影响</a:t>
            </a:r>
            <a:endParaRPr lang="zh-CN" altLang="en-US" sz="2400" dirty="0">
              <a:solidFill>
                <a:srgbClr val="2513CB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7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7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7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67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67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67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3" grpId="0" bldLvl="0" animBg="1"/>
      <p:bldP spid="677894" grpId="0" bldLvl="0" animBg="1"/>
      <p:bldP spid="677895" grpId="0" bldLvl="0" animBg="1"/>
      <p:bldP spid="677896" grpId="0" bldLvl="0" animBg="1"/>
      <p:bldP spid="677897" grpId="0" bldLvl="0" animBg="1"/>
      <p:bldP spid="677898" grpId="0" animBg="1"/>
      <p:bldP spid="677899" grpId="0" bldLvl="0" animBg="1"/>
      <p:bldP spid="677900" grpId="0" bldLvl="0" animBg="1"/>
      <p:bldP spid="677901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78914" name="Rectangle 2"/>
          <p:cNvSpPr/>
          <p:nvPr/>
        </p:nvSpPr>
        <p:spPr>
          <a:xfrm>
            <a:off x="2395220" y="2140903"/>
            <a:ext cx="4230688" cy="3960812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78915" name="Rectangle 3"/>
          <p:cNvSpPr/>
          <p:nvPr/>
        </p:nvSpPr>
        <p:spPr>
          <a:xfrm>
            <a:off x="2522220" y="2840014"/>
            <a:ext cx="4005263" cy="765175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78916" name="Rectangle 4"/>
          <p:cNvSpPr/>
          <p:nvPr/>
        </p:nvSpPr>
        <p:spPr>
          <a:xfrm>
            <a:off x="2530158" y="3665514"/>
            <a:ext cx="4005262" cy="766763"/>
          </a:xfrm>
          <a:prstGeom prst="rect">
            <a:avLst/>
          </a:prstGeom>
          <a:noFill/>
          <a:ln w="19050" cap="flat" cmpd="sng">
            <a:solidFill>
              <a:srgbClr val="0080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78917" name="Rectangle 5"/>
          <p:cNvSpPr/>
          <p:nvPr/>
        </p:nvSpPr>
        <p:spPr>
          <a:xfrm>
            <a:off x="2530158" y="4430689"/>
            <a:ext cx="4005262" cy="766763"/>
          </a:xfrm>
          <a:prstGeom prst="rect">
            <a:avLst/>
          </a:prstGeom>
          <a:noFill/>
          <a:ln w="19050" cap="flat" cmpd="sng">
            <a:solidFill>
              <a:srgbClr val="333399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02" name="Rectangle 6" descr="80%"/>
          <p:cNvSpPr/>
          <p:nvPr/>
        </p:nvSpPr>
        <p:spPr>
          <a:xfrm>
            <a:off x="2530158" y="5195864"/>
            <a:ext cx="4005262" cy="720725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03" name="Rectangle 7"/>
          <p:cNvSpPr/>
          <p:nvPr/>
        </p:nvSpPr>
        <p:spPr>
          <a:xfrm>
            <a:off x="5057458" y="5597502"/>
            <a:ext cx="139541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04" name="Rectangle 8"/>
          <p:cNvSpPr/>
          <p:nvPr/>
        </p:nvSpPr>
        <p:spPr>
          <a:xfrm>
            <a:off x="3976370" y="5597502"/>
            <a:ext cx="1081088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05" name="Rectangle 9"/>
          <p:cNvSpPr/>
          <p:nvPr/>
        </p:nvSpPr>
        <p:spPr>
          <a:xfrm>
            <a:off x="3235008" y="5597502"/>
            <a:ext cx="74136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06" name="Rectangle 10"/>
          <p:cNvSpPr/>
          <p:nvPr/>
        </p:nvSpPr>
        <p:spPr>
          <a:xfrm>
            <a:off x="2536508" y="5597502"/>
            <a:ext cx="698500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07" name="Rectangle 11"/>
          <p:cNvSpPr/>
          <p:nvPr/>
        </p:nvSpPr>
        <p:spPr>
          <a:xfrm>
            <a:off x="5057458" y="5202214"/>
            <a:ext cx="139541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08" name="Rectangle 12"/>
          <p:cNvSpPr/>
          <p:nvPr/>
        </p:nvSpPr>
        <p:spPr>
          <a:xfrm>
            <a:off x="3976370" y="5202214"/>
            <a:ext cx="1081088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09" name="Rectangle 13"/>
          <p:cNvSpPr/>
          <p:nvPr/>
        </p:nvSpPr>
        <p:spPr>
          <a:xfrm>
            <a:off x="3235008" y="5202214"/>
            <a:ext cx="74136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0" name="Rectangle 14"/>
          <p:cNvSpPr/>
          <p:nvPr/>
        </p:nvSpPr>
        <p:spPr>
          <a:xfrm>
            <a:off x="2536508" y="5202214"/>
            <a:ext cx="698500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1" name="Rectangle 15"/>
          <p:cNvSpPr/>
          <p:nvPr/>
        </p:nvSpPr>
        <p:spPr>
          <a:xfrm>
            <a:off x="5057458" y="4806927"/>
            <a:ext cx="139541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2" name="Rectangle 16"/>
          <p:cNvSpPr/>
          <p:nvPr/>
        </p:nvSpPr>
        <p:spPr>
          <a:xfrm>
            <a:off x="3976370" y="4806927"/>
            <a:ext cx="1081088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13" name="Rectangle 17"/>
          <p:cNvSpPr/>
          <p:nvPr/>
        </p:nvSpPr>
        <p:spPr>
          <a:xfrm>
            <a:off x="3235008" y="4806927"/>
            <a:ext cx="74136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4" name="Rectangle 18"/>
          <p:cNvSpPr/>
          <p:nvPr/>
        </p:nvSpPr>
        <p:spPr>
          <a:xfrm>
            <a:off x="2536508" y="4806927"/>
            <a:ext cx="698500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15" name="Rectangle 19"/>
          <p:cNvSpPr/>
          <p:nvPr/>
        </p:nvSpPr>
        <p:spPr>
          <a:xfrm>
            <a:off x="5057458" y="4411639"/>
            <a:ext cx="139541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6" name="Rectangle 20"/>
          <p:cNvSpPr/>
          <p:nvPr/>
        </p:nvSpPr>
        <p:spPr>
          <a:xfrm>
            <a:off x="3976370" y="4411639"/>
            <a:ext cx="1081088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7" name="Rectangle 21"/>
          <p:cNvSpPr/>
          <p:nvPr/>
        </p:nvSpPr>
        <p:spPr>
          <a:xfrm>
            <a:off x="3235008" y="4411639"/>
            <a:ext cx="74136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18" name="Rectangle 22"/>
          <p:cNvSpPr/>
          <p:nvPr/>
        </p:nvSpPr>
        <p:spPr>
          <a:xfrm>
            <a:off x="2536508" y="4411639"/>
            <a:ext cx="698500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19" name="Rectangle 23"/>
          <p:cNvSpPr/>
          <p:nvPr/>
        </p:nvSpPr>
        <p:spPr>
          <a:xfrm>
            <a:off x="5057458" y="4016352"/>
            <a:ext cx="139541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0" name="Rectangle 24"/>
          <p:cNvSpPr/>
          <p:nvPr/>
        </p:nvSpPr>
        <p:spPr>
          <a:xfrm>
            <a:off x="3976370" y="4016352"/>
            <a:ext cx="1081088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1" name="Rectangle 25"/>
          <p:cNvSpPr/>
          <p:nvPr/>
        </p:nvSpPr>
        <p:spPr>
          <a:xfrm>
            <a:off x="3235008" y="4016352"/>
            <a:ext cx="74136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2" name="Rectangle 26"/>
          <p:cNvSpPr/>
          <p:nvPr/>
        </p:nvSpPr>
        <p:spPr>
          <a:xfrm>
            <a:off x="2536508" y="4016352"/>
            <a:ext cx="698500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23" name="Rectangle 27"/>
          <p:cNvSpPr/>
          <p:nvPr/>
        </p:nvSpPr>
        <p:spPr>
          <a:xfrm>
            <a:off x="5057458" y="3621064"/>
            <a:ext cx="139541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4" name="Rectangle 28"/>
          <p:cNvSpPr/>
          <p:nvPr/>
        </p:nvSpPr>
        <p:spPr>
          <a:xfrm>
            <a:off x="3976370" y="3621064"/>
            <a:ext cx="1081088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25" name="Rectangle 29"/>
          <p:cNvSpPr/>
          <p:nvPr/>
        </p:nvSpPr>
        <p:spPr>
          <a:xfrm>
            <a:off x="3235008" y="3621064"/>
            <a:ext cx="74136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6" name="Rectangle 30"/>
          <p:cNvSpPr/>
          <p:nvPr/>
        </p:nvSpPr>
        <p:spPr>
          <a:xfrm>
            <a:off x="2536508" y="3621064"/>
            <a:ext cx="698500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27" name="Rectangle 31"/>
          <p:cNvSpPr/>
          <p:nvPr/>
        </p:nvSpPr>
        <p:spPr>
          <a:xfrm>
            <a:off x="5057458" y="3225777"/>
            <a:ext cx="139541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8" name="Rectangle 32"/>
          <p:cNvSpPr/>
          <p:nvPr/>
        </p:nvSpPr>
        <p:spPr>
          <a:xfrm>
            <a:off x="3976370" y="3225777"/>
            <a:ext cx="1081088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29" name="Rectangle 33"/>
          <p:cNvSpPr/>
          <p:nvPr/>
        </p:nvSpPr>
        <p:spPr>
          <a:xfrm>
            <a:off x="3235008" y="3225777"/>
            <a:ext cx="741362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30" name="Rectangle 34"/>
          <p:cNvSpPr/>
          <p:nvPr/>
        </p:nvSpPr>
        <p:spPr>
          <a:xfrm>
            <a:off x="2536508" y="3225777"/>
            <a:ext cx="698500" cy="3952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31" name="Rectangle 35"/>
          <p:cNvSpPr/>
          <p:nvPr/>
        </p:nvSpPr>
        <p:spPr>
          <a:xfrm>
            <a:off x="5057458" y="2830489"/>
            <a:ext cx="139541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32" name="Rectangle 36"/>
          <p:cNvSpPr/>
          <p:nvPr/>
        </p:nvSpPr>
        <p:spPr>
          <a:xfrm>
            <a:off x="3976370" y="2830489"/>
            <a:ext cx="1081088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3600" b="1" dirty="0"/>
          </a:p>
        </p:txBody>
      </p:sp>
      <p:sp>
        <p:nvSpPr>
          <p:cNvPr id="29733" name="Rectangle 37"/>
          <p:cNvSpPr/>
          <p:nvPr/>
        </p:nvSpPr>
        <p:spPr>
          <a:xfrm>
            <a:off x="3235008" y="2830489"/>
            <a:ext cx="741362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34" name="Rectangle 38"/>
          <p:cNvSpPr/>
          <p:nvPr/>
        </p:nvSpPr>
        <p:spPr>
          <a:xfrm>
            <a:off x="2536508" y="2830489"/>
            <a:ext cx="698500" cy="395288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endParaRPr lang="en-US" altLang="zh-CN" sz="3600" b="1" dirty="0"/>
          </a:p>
        </p:txBody>
      </p:sp>
      <p:sp>
        <p:nvSpPr>
          <p:cNvPr id="29735" name="Rectangle 39"/>
          <p:cNvSpPr/>
          <p:nvPr/>
        </p:nvSpPr>
        <p:spPr>
          <a:xfrm>
            <a:off x="5057458" y="2148840"/>
            <a:ext cx="1395412" cy="82232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buNone/>
            </a:pPr>
            <a:endParaRPr lang="en-GB" altLang="zh-CN" sz="4800" dirty="0"/>
          </a:p>
        </p:txBody>
      </p:sp>
      <p:sp>
        <p:nvSpPr>
          <p:cNvPr id="29736" name="Rectangle 40"/>
          <p:cNvSpPr/>
          <p:nvPr/>
        </p:nvSpPr>
        <p:spPr>
          <a:xfrm>
            <a:off x="3976370" y="2148840"/>
            <a:ext cx="1081088" cy="82232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buNone/>
            </a:pPr>
            <a:endParaRPr lang="en-GB" altLang="zh-CN" sz="4800" dirty="0"/>
          </a:p>
        </p:txBody>
      </p:sp>
      <p:sp>
        <p:nvSpPr>
          <p:cNvPr id="29737" name="Rectangle 41"/>
          <p:cNvSpPr/>
          <p:nvPr/>
        </p:nvSpPr>
        <p:spPr>
          <a:xfrm>
            <a:off x="3235008" y="2148840"/>
            <a:ext cx="741362" cy="82232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endParaRPr lang="zh-CN" altLang="en-US" sz="3600" dirty="0"/>
          </a:p>
        </p:txBody>
      </p:sp>
      <p:sp>
        <p:nvSpPr>
          <p:cNvPr id="29738" name="Rectangle 42"/>
          <p:cNvSpPr/>
          <p:nvPr/>
        </p:nvSpPr>
        <p:spPr>
          <a:xfrm>
            <a:off x="2536508" y="2148840"/>
            <a:ext cx="698500" cy="822325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endParaRPr lang="zh-CN" altLang="en-US" sz="3600" dirty="0"/>
          </a:p>
        </p:txBody>
      </p:sp>
      <p:sp>
        <p:nvSpPr>
          <p:cNvPr id="29739" name="Line 43"/>
          <p:cNvSpPr/>
          <p:nvPr/>
        </p:nvSpPr>
        <p:spPr>
          <a:xfrm>
            <a:off x="2536508" y="2324686"/>
            <a:ext cx="3916362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40" name="Line 44"/>
          <p:cNvSpPr/>
          <p:nvPr/>
        </p:nvSpPr>
        <p:spPr>
          <a:xfrm>
            <a:off x="2536508" y="5992789"/>
            <a:ext cx="3916362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41" name="Line 45"/>
          <p:cNvSpPr/>
          <p:nvPr/>
        </p:nvSpPr>
        <p:spPr>
          <a:xfrm>
            <a:off x="2536508" y="2148840"/>
            <a:ext cx="0" cy="822325"/>
          </a:xfrm>
          <a:prstGeom prst="line">
            <a:avLst/>
          </a:prstGeom>
          <a:ln w="38100">
            <a:noFill/>
          </a:ln>
        </p:spPr>
      </p:sp>
      <p:sp>
        <p:nvSpPr>
          <p:cNvPr id="29742" name="Line 46"/>
          <p:cNvSpPr/>
          <p:nvPr/>
        </p:nvSpPr>
        <p:spPr>
          <a:xfrm>
            <a:off x="6452870" y="2148840"/>
            <a:ext cx="0" cy="822325"/>
          </a:xfrm>
          <a:prstGeom prst="line">
            <a:avLst/>
          </a:prstGeom>
          <a:ln w="38100">
            <a:noFill/>
          </a:ln>
        </p:spPr>
      </p:sp>
      <p:sp>
        <p:nvSpPr>
          <p:cNvPr id="29743" name="Line 47"/>
          <p:cNvSpPr/>
          <p:nvPr/>
        </p:nvSpPr>
        <p:spPr>
          <a:xfrm>
            <a:off x="2536508" y="2830489"/>
            <a:ext cx="3916362" cy="0"/>
          </a:xfrm>
          <a:prstGeom prst="line">
            <a:avLst/>
          </a:prstGeom>
          <a:ln w="9525">
            <a:noFill/>
          </a:ln>
        </p:spPr>
      </p:sp>
      <p:sp>
        <p:nvSpPr>
          <p:cNvPr id="29744" name="Line 48"/>
          <p:cNvSpPr/>
          <p:nvPr/>
        </p:nvSpPr>
        <p:spPr>
          <a:xfrm>
            <a:off x="5057458" y="2336408"/>
            <a:ext cx="0" cy="36000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45" name="Line 49"/>
          <p:cNvSpPr/>
          <p:nvPr/>
        </p:nvSpPr>
        <p:spPr>
          <a:xfrm>
            <a:off x="2536508" y="2830489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46" name="Line 50"/>
          <p:cNvSpPr/>
          <p:nvPr/>
        </p:nvSpPr>
        <p:spPr>
          <a:xfrm>
            <a:off x="3235008" y="2312962"/>
            <a:ext cx="0" cy="36000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47" name="Line 51"/>
          <p:cNvSpPr/>
          <p:nvPr/>
        </p:nvSpPr>
        <p:spPr>
          <a:xfrm>
            <a:off x="3976370" y="2301239"/>
            <a:ext cx="0" cy="36000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48" name="Line 52"/>
          <p:cNvSpPr/>
          <p:nvPr/>
        </p:nvSpPr>
        <p:spPr>
          <a:xfrm>
            <a:off x="6452870" y="2830489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49" name="Line 53"/>
          <p:cNvSpPr/>
          <p:nvPr/>
        </p:nvSpPr>
        <p:spPr>
          <a:xfrm>
            <a:off x="2536508" y="3225777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0" name="Line 54"/>
          <p:cNvSpPr/>
          <p:nvPr/>
        </p:nvSpPr>
        <p:spPr>
          <a:xfrm>
            <a:off x="6452870" y="3225777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1" name="Line 55"/>
          <p:cNvSpPr/>
          <p:nvPr/>
        </p:nvSpPr>
        <p:spPr>
          <a:xfrm>
            <a:off x="2536508" y="3621064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52" name="Line 56"/>
          <p:cNvSpPr/>
          <p:nvPr/>
        </p:nvSpPr>
        <p:spPr>
          <a:xfrm>
            <a:off x="6452870" y="3621064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53" name="Line 57"/>
          <p:cNvSpPr/>
          <p:nvPr/>
        </p:nvSpPr>
        <p:spPr>
          <a:xfrm>
            <a:off x="2536508" y="4016352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4" name="Line 58"/>
          <p:cNvSpPr/>
          <p:nvPr/>
        </p:nvSpPr>
        <p:spPr>
          <a:xfrm>
            <a:off x="6452870" y="4016352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5" name="Line 59"/>
          <p:cNvSpPr/>
          <p:nvPr/>
        </p:nvSpPr>
        <p:spPr>
          <a:xfrm>
            <a:off x="2536508" y="4411639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56" name="Line 60"/>
          <p:cNvSpPr/>
          <p:nvPr/>
        </p:nvSpPr>
        <p:spPr>
          <a:xfrm>
            <a:off x="6452870" y="4411639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57" name="Line 61"/>
          <p:cNvSpPr/>
          <p:nvPr/>
        </p:nvSpPr>
        <p:spPr>
          <a:xfrm>
            <a:off x="2536508" y="4806927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8" name="Line 62"/>
          <p:cNvSpPr/>
          <p:nvPr/>
        </p:nvSpPr>
        <p:spPr>
          <a:xfrm>
            <a:off x="6452870" y="4806927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59" name="Line 63"/>
          <p:cNvSpPr/>
          <p:nvPr/>
        </p:nvSpPr>
        <p:spPr>
          <a:xfrm>
            <a:off x="2536508" y="5202214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60" name="Line 64"/>
          <p:cNvSpPr/>
          <p:nvPr/>
        </p:nvSpPr>
        <p:spPr>
          <a:xfrm>
            <a:off x="6452870" y="5202214"/>
            <a:ext cx="0" cy="395288"/>
          </a:xfrm>
          <a:prstGeom prst="line">
            <a:avLst/>
          </a:prstGeom>
          <a:ln w="38100">
            <a:noFill/>
          </a:ln>
        </p:spPr>
      </p:sp>
      <p:sp>
        <p:nvSpPr>
          <p:cNvPr id="29761" name="Line 65"/>
          <p:cNvSpPr/>
          <p:nvPr/>
        </p:nvSpPr>
        <p:spPr>
          <a:xfrm>
            <a:off x="2536508" y="5597502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62" name="Line 66"/>
          <p:cNvSpPr/>
          <p:nvPr/>
        </p:nvSpPr>
        <p:spPr>
          <a:xfrm>
            <a:off x="6452870" y="5597502"/>
            <a:ext cx="0" cy="395287"/>
          </a:xfrm>
          <a:prstGeom prst="line">
            <a:avLst/>
          </a:prstGeom>
          <a:ln w="38100">
            <a:noFill/>
          </a:ln>
        </p:spPr>
      </p:sp>
      <p:sp>
        <p:nvSpPr>
          <p:cNvPr id="29764" name="Rectangle 68"/>
          <p:cNvSpPr/>
          <p:nvPr/>
        </p:nvSpPr>
        <p:spPr>
          <a:xfrm>
            <a:off x="1382395" y="2205990"/>
            <a:ext cx="630238" cy="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65" name="Rectangle 69"/>
          <p:cNvSpPr/>
          <p:nvPr/>
        </p:nvSpPr>
        <p:spPr>
          <a:xfrm>
            <a:off x="1382395" y="2205990"/>
            <a:ext cx="809625" cy="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78982" name="AutoShape 70"/>
          <p:cNvSpPr/>
          <p:nvPr/>
        </p:nvSpPr>
        <p:spPr>
          <a:xfrm>
            <a:off x="7092633" y="3011464"/>
            <a:ext cx="996950" cy="36353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dash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dirty="0"/>
              <a:t>保      持</a:t>
            </a:r>
          </a:p>
        </p:txBody>
      </p:sp>
      <p:sp>
        <p:nvSpPr>
          <p:cNvPr id="678983" name="AutoShape 71"/>
          <p:cNvSpPr/>
          <p:nvPr/>
        </p:nvSpPr>
        <p:spPr>
          <a:xfrm>
            <a:off x="7152958" y="3803627"/>
            <a:ext cx="936625" cy="39846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000"/>
            </a:solidFill>
            <a:prstDash val="dash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b="1" dirty="0"/>
              <a:t>置    </a:t>
            </a:r>
            <a:r>
              <a:rPr lang="en-US" altLang="zh-CN" sz="1800" b="1" dirty="0"/>
              <a:t>1</a:t>
            </a:r>
          </a:p>
        </p:txBody>
      </p:sp>
      <p:sp>
        <p:nvSpPr>
          <p:cNvPr id="678984" name="AutoShape 72"/>
          <p:cNvSpPr/>
          <p:nvPr/>
        </p:nvSpPr>
        <p:spPr>
          <a:xfrm>
            <a:off x="7122795" y="4605314"/>
            <a:ext cx="936625" cy="40163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33399"/>
            </a:solidFill>
            <a:prstDash val="dash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b="1" dirty="0"/>
              <a:t>置    </a:t>
            </a:r>
            <a:r>
              <a:rPr lang="en-US" altLang="zh-CN" sz="1800" b="1" dirty="0"/>
              <a:t>0</a:t>
            </a:r>
          </a:p>
        </p:txBody>
      </p:sp>
      <p:sp>
        <p:nvSpPr>
          <p:cNvPr id="678985" name="AutoShape 73"/>
          <p:cNvSpPr/>
          <p:nvPr/>
        </p:nvSpPr>
        <p:spPr>
          <a:xfrm>
            <a:off x="7122795" y="5360964"/>
            <a:ext cx="1027113" cy="46196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dash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dirty="0"/>
              <a:t>禁    止</a:t>
            </a:r>
          </a:p>
        </p:txBody>
      </p:sp>
      <p:graphicFrame>
        <p:nvGraphicFramePr>
          <p:cNvPr id="29770" name="Object 75"/>
          <p:cNvGraphicFramePr>
            <a:graphicFrameLocks noChangeAspect="1"/>
          </p:cNvGraphicFramePr>
          <p:nvPr/>
        </p:nvGraphicFramePr>
        <p:xfrm>
          <a:off x="5303520" y="2362909"/>
          <a:ext cx="10842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r:id="rId4" imgW="609600" imgH="215900" progId="Equation.3">
                  <p:embed/>
                </p:oleObj>
              </mc:Choice>
              <mc:Fallback>
                <p:oleObj r:id="rId4" imgW="609600" imgH="21590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3520" y="2362909"/>
                        <a:ext cx="1084263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71" name="Group 76"/>
          <p:cNvGrpSpPr/>
          <p:nvPr/>
        </p:nvGrpSpPr>
        <p:grpSpPr>
          <a:xfrm>
            <a:off x="2709545" y="2359123"/>
            <a:ext cx="2289175" cy="379413"/>
            <a:chOff x="1486" y="1150"/>
            <a:chExt cx="1442" cy="239"/>
          </a:xfrm>
        </p:grpSpPr>
        <p:graphicFrame>
          <p:nvGraphicFramePr>
            <p:cNvPr id="29780" name="Object 77"/>
            <p:cNvGraphicFramePr>
              <a:graphicFrameLocks noChangeAspect="1"/>
            </p:cNvGraphicFramePr>
            <p:nvPr/>
          </p:nvGraphicFramePr>
          <p:xfrm>
            <a:off x="2352" y="1155"/>
            <a:ext cx="57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4" r:id="rId6" imgW="609600" imgH="215900" progId="Equation.3">
                    <p:embed/>
                  </p:oleObj>
                </mc:Choice>
                <mc:Fallback>
                  <p:oleObj r:id="rId6" imgW="609600" imgH="2159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52" y="1155"/>
                          <a:ext cx="576" cy="21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81" name="Object 78"/>
            <p:cNvGraphicFramePr>
              <a:graphicFrameLocks noChangeAspect="1"/>
            </p:cNvGraphicFramePr>
            <p:nvPr/>
          </p:nvGraphicFramePr>
          <p:xfrm>
            <a:off x="1486" y="1150"/>
            <a:ext cx="227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5" r:id="rId8" imgW="190500" imgH="190500" progId="Equation.3">
                    <p:embed/>
                  </p:oleObj>
                </mc:Choice>
                <mc:Fallback>
                  <p:oleObj r:id="rId8" imgW="190500" imgH="19050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86" y="1150"/>
                          <a:ext cx="227" cy="2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82" name="Object 79"/>
            <p:cNvGraphicFramePr>
              <a:graphicFrameLocks noChangeAspect="1"/>
            </p:cNvGraphicFramePr>
            <p:nvPr/>
          </p:nvGraphicFramePr>
          <p:xfrm>
            <a:off x="2025" y="1163"/>
            <a:ext cx="227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6" r:id="rId10" imgW="215900" imgH="190500" progId="Equation.3">
                    <p:embed/>
                  </p:oleObj>
                </mc:Choice>
                <mc:Fallback>
                  <p:oleObj r:id="rId10" imgW="215900" imgH="19050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025" y="1163"/>
                          <a:ext cx="227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73" name="Rectangle 88"/>
          <p:cNvSpPr/>
          <p:nvPr/>
        </p:nvSpPr>
        <p:spPr>
          <a:xfrm>
            <a:off x="814070" y="1528493"/>
            <a:ext cx="1895475" cy="427038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4)</a:t>
            </a:r>
            <a:r>
              <a:rPr lang="zh-CN" altLang="en-US" sz="2200" b="1" dirty="0">
                <a:latin typeface="+mn-ea"/>
              </a:rPr>
              <a:t>逻辑功能表</a:t>
            </a:r>
          </a:p>
        </p:txBody>
      </p:sp>
      <p:sp>
        <p:nvSpPr>
          <p:cNvPr id="4" name="Rectangle 5"/>
          <p:cNvSpPr/>
          <p:nvPr/>
        </p:nvSpPr>
        <p:spPr>
          <a:xfrm>
            <a:off x="2549208" y="5273652"/>
            <a:ext cx="4005262" cy="646112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8" name="文本框 87"/>
          <p:cNvSpPr txBox="1"/>
          <p:nvPr/>
        </p:nvSpPr>
        <p:spPr>
          <a:xfrm>
            <a:off x="820420" y="996462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37419" y="2813538"/>
            <a:ext cx="1777535" cy="2368062"/>
            <a:chOff x="637419" y="2813538"/>
            <a:chExt cx="1777535" cy="2368062"/>
          </a:xfrm>
        </p:grpSpPr>
        <p:grpSp>
          <p:nvGrpSpPr>
            <p:cNvPr id="29772" name="Group 90"/>
            <p:cNvGrpSpPr/>
            <p:nvPr/>
          </p:nvGrpSpPr>
          <p:grpSpPr>
            <a:xfrm>
              <a:off x="637419" y="3775736"/>
              <a:ext cx="1773237" cy="423862"/>
              <a:chOff x="2035" y="3759"/>
              <a:chExt cx="1117" cy="267"/>
            </a:xfrm>
            <a:noFill/>
          </p:grpSpPr>
          <p:sp>
            <p:nvSpPr>
              <p:cNvPr id="29776" name="Rectangle 81"/>
              <p:cNvSpPr/>
              <p:nvPr/>
            </p:nvSpPr>
            <p:spPr>
              <a:xfrm>
                <a:off x="2040" y="3776"/>
                <a:ext cx="1112" cy="250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en-US" altLang="zh-CN" sz="2000" b="1" dirty="0"/>
                  <a:t>+       =1</a:t>
                </a:r>
              </a:p>
            </p:txBody>
          </p:sp>
          <p:grpSp>
            <p:nvGrpSpPr>
              <p:cNvPr id="29777" name="Group 82"/>
              <p:cNvGrpSpPr/>
              <p:nvPr/>
            </p:nvGrpSpPr>
            <p:grpSpPr>
              <a:xfrm>
                <a:off x="2035" y="3759"/>
                <a:ext cx="618" cy="261"/>
                <a:chOff x="1835" y="785"/>
                <a:chExt cx="686" cy="261"/>
              </a:xfrm>
              <a:grpFill/>
            </p:grpSpPr>
            <p:graphicFrame>
              <p:nvGraphicFramePr>
                <p:cNvPr id="29778" name="Object 83"/>
                <p:cNvGraphicFramePr>
                  <a:graphicFrameLocks noChangeAspect="1"/>
                </p:cNvGraphicFramePr>
                <p:nvPr/>
              </p:nvGraphicFramePr>
              <p:xfrm>
                <a:off x="1835" y="802"/>
                <a:ext cx="227" cy="23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447" r:id="rId12" imgW="190500" imgH="190500" progId="Equation.3">
                        <p:embed/>
                      </p:oleObj>
                    </mc:Choice>
                    <mc:Fallback>
                      <p:oleObj r:id="rId12" imgW="190500" imgH="190500" progId="Equation.3">
                        <p:embed/>
                        <p:pic>
                          <p:nvPicPr>
                            <p:cNvPr id="0" name="图片 3123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35" y="802"/>
                              <a:ext cx="227" cy="23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779" name="Object 84"/>
                <p:cNvGraphicFramePr>
                  <a:graphicFrameLocks noChangeAspect="1"/>
                </p:cNvGraphicFramePr>
                <p:nvPr/>
              </p:nvGraphicFramePr>
              <p:xfrm>
                <a:off x="2297" y="785"/>
                <a:ext cx="224" cy="2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448" r:id="rId13" imgW="215900" imgH="190500" progId="Equation.3">
                        <p:embed/>
                      </p:oleObj>
                    </mc:Choice>
                    <mc:Fallback>
                      <p:oleObj r:id="rId13" imgW="215900" imgH="190500" progId="Equation.3">
                        <p:embed/>
                        <p:pic>
                          <p:nvPicPr>
                            <p:cNvPr id="0" name="图片 3124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97" y="785"/>
                              <a:ext cx="224" cy="26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5" name="左大括号 4"/>
            <p:cNvSpPr/>
            <p:nvPr/>
          </p:nvSpPr>
          <p:spPr>
            <a:xfrm>
              <a:off x="2262554" y="2813538"/>
              <a:ext cx="152400" cy="2368062"/>
            </a:xfrm>
            <a:prstGeom prst="leftBrace">
              <a:avLst/>
            </a:prstGeom>
            <a:ln w="19050">
              <a:solidFill>
                <a:srgbClr val="2513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7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7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7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67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14" grpId="0" bldLvl="0" animBg="1"/>
      <p:bldP spid="678915" grpId="0" bldLvl="0" animBg="1"/>
      <p:bldP spid="678916" grpId="0" bldLvl="0" animBg="1"/>
      <p:bldP spid="678917" grpId="0" bldLvl="0" animBg="1"/>
      <p:bldP spid="678982" grpId="0" animBg="1"/>
      <p:bldP spid="678983" grpId="0" animBg="1"/>
      <p:bldP spid="678984" grpId="0" animBg="1"/>
      <p:bldP spid="678985" grpId="0" animBg="1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86939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1066800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  <p:sp>
        <p:nvSpPr>
          <p:cNvPr id="30722" name="Rectangle 2"/>
          <p:cNvSpPr/>
          <p:nvPr/>
        </p:nvSpPr>
        <p:spPr>
          <a:xfrm>
            <a:off x="927735" y="1721485"/>
            <a:ext cx="3348038" cy="4778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5)</a:t>
            </a:r>
            <a:r>
              <a:rPr lang="zh-CN" altLang="en-US" sz="2200" b="1" dirty="0">
                <a:latin typeface="+mn-ea"/>
              </a:rPr>
              <a:t>基本触发器的特点总结</a:t>
            </a:r>
          </a:p>
        </p:txBody>
      </p:sp>
      <p:sp>
        <p:nvSpPr>
          <p:cNvPr id="687107" name="Rectangle 3"/>
          <p:cNvSpPr/>
          <p:nvPr/>
        </p:nvSpPr>
        <p:spPr>
          <a:xfrm>
            <a:off x="3366135" y="4340250"/>
            <a:ext cx="6000604" cy="111098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lnSpc>
                <a:spcPct val="130000"/>
              </a:lnSpc>
              <a:buNone/>
            </a:pPr>
            <a:r>
              <a:rPr lang="en-US" altLang="zh-CN" sz="1600" dirty="0">
                <a:solidFill>
                  <a:srgbClr val="2E14EE"/>
                </a:solidFill>
                <a:latin typeface="+mn-ea"/>
              </a:rPr>
              <a:t>■</a:t>
            </a:r>
            <a:r>
              <a:rPr lang="zh-CN" altLang="en-US" sz="2200" dirty="0">
                <a:latin typeface="+mn-ea"/>
              </a:rPr>
              <a:t>有两个互补的输出端，有两个稳定的状态。</a:t>
            </a:r>
          </a:p>
          <a:p>
            <a:pPr marL="342900" lvl="0" indent="-342900">
              <a:lnSpc>
                <a:spcPct val="130000"/>
              </a:lnSpc>
              <a:buNone/>
            </a:pPr>
            <a:r>
              <a:rPr lang="en-US" altLang="zh-CN" sz="1600" dirty="0">
                <a:solidFill>
                  <a:srgbClr val="2E14EE"/>
                </a:solidFill>
                <a:latin typeface="+mn-ea"/>
              </a:rPr>
              <a:t>■</a:t>
            </a:r>
            <a:r>
              <a:rPr lang="zh-CN" altLang="en-US" sz="2200" dirty="0">
                <a:latin typeface="+mn-ea"/>
              </a:rPr>
              <a:t>有复位、置位、保持三种功能</a:t>
            </a:r>
            <a:r>
              <a:rPr lang="zh-CN" altLang="en-US" sz="2200" dirty="0" smtClean="0"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graphicFrame>
        <p:nvGraphicFramePr>
          <p:cNvPr id="30725" name="Object 11"/>
          <p:cNvGraphicFramePr>
            <a:graphicFrameLocks noChangeAspect="1"/>
          </p:cNvGraphicFramePr>
          <p:nvPr/>
        </p:nvGraphicFramePr>
        <p:xfrm>
          <a:off x="5065981" y="2705614"/>
          <a:ext cx="1443038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r:id="rId4" imgW="1200785" imgH="828040" progId="Word.Picture.8">
                  <p:embed/>
                </p:oleObj>
              </mc:Choice>
              <mc:Fallback>
                <p:oleObj r:id="rId4" imgW="1200785" imgH="828040" progId="Word.Picture.8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65981" y="2705614"/>
                        <a:ext cx="1443038" cy="120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0420" y="98107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617584" y="186939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1746" name="Text Box 2"/>
          <p:cNvSpPr txBox="1"/>
          <p:nvPr/>
        </p:nvSpPr>
        <p:spPr>
          <a:xfrm>
            <a:off x="902481" y="1632122"/>
            <a:ext cx="2732088" cy="427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1)</a:t>
            </a:r>
            <a:r>
              <a:rPr lang="zh-CN" altLang="en-US" sz="2200" b="1" dirty="0">
                <a:solidFill>
                  <a:srgbClr val="2513CB"/>
                </a:solidFill>
                <a:latin typeface="+mn-ea"/>
                <a:sym typeface="Symbol" panose="05050102010706020507" pitchFamily="18" charset="2"/>
              </a:rPr>
              <a:t>状态转换</a:t>
            </a:r>
            <a:r>
              <a:rPr lang="zh-CN" altLang="en-US" sz="2200" b="1" dirty="0">
                <a:latin typeface="+mn-ea"/>
              </a:rPr>
              <a:t>真值表</a:t>
            </a:r>
          </a:p>
        </p:txBody>
      </p:sp>
      <p:sp>
        <p:nvSpPr>
          <p:cNvPr id="680963" name="Text Box 3"/>
          <p:cNvSpPr txBox="1"/>
          <p:nvPr/>
        </p:nvSpPr>
        <p:spPr>
          <a:xfrm>
            <a:off x="4171609" y="1754068"/>
            <a:ext cx="4587875" cy="3673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            </a:t>
            </a: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0	0	0     1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0	0	1     1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0	1	0	0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0	1	1	0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	0	0	1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	0	1	1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	1	0	0	</a:t>
            </a:r>
          </a:p>
          <a:p>
            <a:pPr marL="0" lv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	1	1	1	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80964" name="Rectangle 4"/>
          <p:cNvSpPr/>
          <p:nvPr/>
        </p:nvSpPr>
        <p:spPr>
          <a:xfrm>
            <a:off x="4195104" y="2298581"/>
            <a:ext cx="339217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		</a:t>
            </a:r>
            <a:r>
              <a:rPr lang="en-US" altLang="zh-CN" sz="2400" b="1" dirty="0">
                <a:latin typeface="宋体" panose="02010600030101010101" pitchFamily="2" charset="-122"/>
              </a:rPr>
              <a:t>Q</a:t>
            </a:r>
            <a:r>
              <a:rPr lang="en-US" altLang="zh-CN" sz="2400" b="1" baseline="30000" dirty="0">
                <a:latin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宋体" panose="02010600030101010101" pitchFamily="2" charset="-122"/>
              </a:rPr>
              <a:t>	Q</a:t>
            </a:r>
            <a:r>
              <a:rPr lang="en-US" altLang="zh-CN" sz="2400" b="1" baseline="30000" dirty="0">
                <a:latin typeface="宋体" panose="02010600030101010101" pitchFamily="2" charset="-122"/>
              </a:rPr>
              <a:t>n+1</a:t>
            </a:r>
          </a:p>
        </p:txBody>
      </p:sp>
      <p:sp>
        <p:nvSpPr>
          <p:cNvPr id="680965" name="Rectangle 5"/>
          <p:cNvSpPr/>
          <p:nvPr/>
        </p:nvSpPr>
        <p:spPr>
          <a:xfrm>
            <a:off x="4119925" y="2794491"/>
            <a:ext cx="3348000" cy="612000"/>
          </a:xfrm>
          <a:prstGeom prst="rect">
            <a:avLst/>
          </a:prstGeom>
          <a:noFill/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0966" name="Rectangle 6"/>
          <p:cNvSpPr/>
          <p:nvPr/>
        </p:nvSpPr>
        <p:spPr>
          <a:xfrm>
            <a:off x="4109814" y="3442191"/>
            <a:ext cx="3348000" cy="612000"/>
          </a:xfrm>
          <a:prstGeom prst="rect">
            <a:avLst/>
          </a:prstGeom>
          <a:noFill/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0967" name="Rectangle 7"/>
          <p:cNvSpPr/>
          <p:nvPr/>
        </p:nvSpPr>
        <p:spPr>
          <a:xfrm>
            <a:off x="4111426" y="4098683"/>
            <a:ext cx="3348000" cy="612000"/>
          </a:xfrm>
          <a:prstGeom prst="rect">
            <a:avLst/>
          </a:prstGeom>
          <a:noFill/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0968" name="Rectangle 8"/>
          <p:cNvSpPr/>
          <p:nvPr/>
        </p:nvSpPr>
        <p:spPr>
          <a:xfrm>
            <a:off x="4106590" y="4775691"/>
            <a:ext cx="3348000" cy="612000"/>
          </a:xfrm>
          <a:prstGeom prst="rect">
            <a:avLst/>
          </a:prstGeom>
          <a:noFill/>
          <a:ln w="2857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pSp>
        <p:nvGrpSpPr>
          <p:cNvPr id="5" name="Group 9"/>
          <p:cNvGrpSpPr/>
          <p:nvPr/>
        </p:nvGrpSpPr>
        <p:grpSpPr>
          <a:xfrm>
            <a:off x="4049054" y="1860431"/>
            <a:ext cx="3508375" cy="3627437"/>
            <a:chOff x="1477" y="1843"/>
            <a:chExt cx="2210" cy="2285"/>
          </a:xfrm>
        </p:grpSpPr>
        <p:grpSp>
          <p:nvGrpSpPr>
            <p:cNvPr id="31760" name="Group 10"/>
            <p:cNvGrpSpPr/>
            <p:nvPr/>
          </p:nvGrpSpPr>
          <p:grpSpPr>
            <a:xfrm>
              <a:off x="1477" y="1843"/>
              <a:ext cx="2210" cy="2285"/>
              <a:chOff x="900" y="1747"/>
              <a:chExt cx="2210" cy="2285"/>
            </a:xfrm>
          </p:grpSpPr>
          <p:grpSp>
            <p:nvGrpSpPr>
              <p:cNvPr id="31763" name="Group 11"/>
              <p:cNvGrpSpPr/>
              <p:nvPr/>
            </p:nvGrpSpPr>
            <p:grpSpPr>
              <a:xfrm>
                <a:off x="900" y="2052"/>
                <a:ext cx="2210" cy="1980"/>
                <a:chOff x="900" y="2052"/>
                <a:chExt cx="2210" cy="1980"/>
              </a:xfrm>
            </p:grpSpPr>
            <p:sp>
              <p:nvSpPr>
                <p:cNvPr id="31765" name="Line 12"/>
                <p:cNvSpPr/>
                <p:nvPr/>
              </p:nvSpPr>
              <p:spPr>
                <a:xfrm>
                  <a:off x="902" y="2304"/>
                  <a:ext cx="220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1766" name="Rectangle 13"/>
                <p:cNvSpPr/>
                <p:nvPr/>
              </p:nvSpPr>
              <p:spPr>
                <a:xfrm>
                  <a:off x="900" y="2052"/>
                  <a:ext cx="2208" cy="196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None/>
                  </a:pPr>
                  <a:endParaRPr lang="zh-CN" altLang="en-US" sz="1800" dirty="0"/>
                </a:p>
              </p:txBody>
            </p:sp>
            <p:sp>
              <p:nvSpPr>
                <p:cNvPr id="31767" name="Line 14"/>
                <p:cNvSpPr/>
                <p:nvPr/>
              </p:nvSpPr>
              <p:spPr>
                <a:xfrm>
                  <a:off x="2592" y="2064"/>
                  <a:ext cx="0" cy="196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1764" name="Rectangle 15"/>
              <p:cNvSpPr/>
              <p:nvPr/>
            </p:nvSpPr>
            <p:spPr>
              <a:xfrm>
                <a:off x="1333" y="1747"/>
                <a:ext cx="123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zh-CN" altLang="en-US" sz="2000" b="1" dirty="0">
                    <a:latin typeface="+mn-ea"/>
                  </a:rPr>
                  <a:t>状态转换真值表</a:t>
                </a:r>
              </a:p>
            </p:txBody>
          </p:sp>
        </p:grpSp>
        <p:graphicFrame>
          <p:nvGraphicFramePr>
            <p:cNvPr id="31761" name="Object 16"/>
            <p:cNvGraphicFramePr>
              <a:graphicFrameLocks noChangeAspect="1"/>
            </p:cNvGraphicFramePr>
            <p:nvPr/>
          </p:nvGraphicFramePr>
          <p:xfrm>
            <a:off x="2103" y="2160"/>
            <a:ext cx="22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5" r:id="rId4" imgW="190500" imgH="190500" progId="Equation.3">
                    <p:embed/>
                  </p:oleObj>
                </mc:Choice>
                <mc:Fallback>
                  <p:oleObj r:id="rId4" imgW="190500" imgH="190500" progId="Equation.3">
                    <p:embed/>
                    <p:pic>
                      <p:nvPicPr>
                        <p:cNvPr id="0" name="图片 31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03" y="2160"/>
                          <a:ext cx="227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2" name="Object 17"/>
            <p:cNvGraphicFramePr>
              <a:graphicFrameLocks noChangeAspect="1"/>
            </p:cNvGraphicFramePr>
            <p:nvPr/>
          </p:nvGraphicFramePr>
          <p:xfrm>
            <a:off x="1564" y="2160"/>
            <a:ext cx="22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6" r:id="rId6" imgW="215900" imgH="190500" progId="Equation.3">
                    <p:embed/>
                  </p:oleObj>
                </mc:Choice>
                <mc:Fallback>
                  <p:oleObj r:id="rId6" imgW="215900" imgH="1905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64" y="2160"/>
                          <a:ext cx="224" cy="2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6" name="Rectangle 19"/>
          <p:cNvSpPr/>
          <p:nvPr/>
        </p:nvSpPr>
        <p:spPr>
          <a:xfrm>
            <a:off x="1652955" y="5763195"/>
            <a:ext cx="8522676" cy="54938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200" b="1" dirty="0" smtClean="0">
                <a:latin typeface="+mn-ea"/>
              </a:rPr>
              <a:t>真值表建立输入、原</a:t>
            </a:r>
            <a:r>
              <a:rPr lang="zh-CN" altLang="en-US" sz="2200" b="1" dirty="0">
                <a:latin typeface="+mn-ea"/>
              </a:rPr>
              <a:t>状态</a:t>
            </a:r>
            <a:r>
              <a:rPr lang="en-US" altLang="zh-CN" sz="2200" b="1" dirty="0">
                <a:latin typeface="+mn-ea"/>
              </a:rPr>
              <a:t>Q</a:t>
            </a:r>
            <a:r>
              <a:rPr lang="en-US" altLang="zh-CN" sz="2200" b="1" baseline="30000" dirty="0">
                <a:latin typeface="+mn-ea"/>
              </a:rPr>
              <a:t>n</a:t>
            </a:r>
            <a:r>
              <a:rPr lang="en-US" altLang="zh-CN" sz="2200" b="1" dirty="0">
                <a:latin typeface="+mn-ea"/>
              </a:rPr>
              <a:t>(</a:t>
            </a:r>
            <a:r>
              <a:rPr lang="zh-CN" altLang="en-US" sz="2200" b="1" dirty="0">
                <a:latin typeface="+mn-ea"/>
              </a:rPr>
              <a:t>现态</a:t>
            </a:r>
            <a:r>
              <a:rPr lang="en-US" altLang="zh-CN" sz="2200" b="1" dirty="0">
                <a:latin typeface="+mn-ea"/>
              </a:rPr>
              <a:t>)</a:t>
            </a:r>
            <a:r>
              <a:rPr lang="zh-CN" altLang="en-US" sz="2200" b="1" dirty="0" smtClean="0">
                <a:latin typeface="+mn-ea"/>
              </a:rPr>
              <a:t>与新</a:t>
            </a:r>
            <a:r>
              <a:rPr lang="zh-CN" altLang="en-US" sz="2200" b="1" dirty="0">
                <a:latin typeface="+mn-ea"/>
              </a:rPr>
              <a:t>状态</a:t>
            </a:r>
            <a:r>
              <a:rPr lang="en-US" altLang="zh-CN" sz="2200" b="1" dirty="0" smtClean="0">
                <a:latin typeface="+mn-ea"/>
              </a:rPr>
              <a:t>Q</a:t>
            </a:r>
            <a:r>
              <a:rPr lang="en-US" altLang="zh-CN" sz="2200" b="1" baseline="30000" dirty="0" smtClean="0">
                <a:latin typeface="+mn-ea"/>
              </a:rPr>
              <a:t>n+1</a:t>
            </a:r>
            <a:r>
              <a:rPr lang="en-US" altLang="zh-CN" sz="2200" b="1" dirty="0">
                <a:latin typeface="+mn-ea"/>
              </a:rPr>
              <a:t>(</a:t>
            </a:r>
            <a:r>
              <a:rPr lang="zh-CN" altLang="en-US" sz="2200" b="1" dirty="0" smtClean="0">
                <a:latin typeface="+mn-ea"/>
              </a:rPr>
              <a:t>次</a:t>
            </a:r>
            <a:r>
              <a:rPr lang="zh-CN" altLang="en-US" sz="2200" b="1" dirty="0">
                <a:latin typeface="+mn-ea"/>
              </a:rPr>
              <a:t>态</a:t>
            </a:r>
            <a:r>
              <a:rPr lang="en-US" altLang="zh-CN" sz="2200" b="1" dirty="0" smtClean="0">
                <a:latin typeface="+mn-ea"/>
              </a:rPr>
              <a:t>)</a:t>
            </a:r>
            <a:r>
              <a:rPr lang="zh-CN" altLang="en-US" sz="2200" b="1" dirty="0" smtClean="0">
                <a:latin typeface="+mn-ea"/>
              </a:rPr>
              <a:t>间</a:t>
            </a:r>
            <a:r>
              <a:rPr lang="zh-CN" altLang="en-US" sz="2200" b="1" dirty="0">
                <a:latin typeface="+mn-ea"/>
              </a:rPr>
              <a:t>的关系表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5" grpId="0" bldLvl="0" animBg="1"/>
      <p:bldP spid="680966" grpId="0" bldLvl="0" animBg="1"/>
      <p:bldP spid="680967" grpId="0" bldLvl="0" animBg="1"/>
      <p:bldP spid="680968" grpId="0" bldLvl="0" animBg="1"/>
      <p:bldP spid="317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420" y="98107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sp>
        <p:nvSpPr>
          <p:cNvPr id="32770" name="Rectangle 2"/>
          <p:cNvSpPr/>
          <p:nvPr/>
        </p:nvSpPr>
        <p:spPr>
          <a:xfrm>
            <a:off x="981368" y="1741488"/>
            <a:ext cx="1889125" cy="4302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2)</a:t>
            </a:r>
            <a:r>
              <a:rPr lang="zh-CN" altLang="en-US" sz="2200" b="1" dirty="0">
                <a:solidFill>
                  <a:srgbClr val="2513CB"/>
                </a:solidFill>
                <a:latin typeface="+mn-ea"/>
              </a:rPr>
              <a:t>次态</a:t>
            </a:r>
            <a:r>
              <a:rPr lang="zh-CN" altLang="en-US" sz="2200" b="1" dirty="0">
                <a:latin typeface="+mn-ea"/>
              </a:rPr>
              <a:t>卡诺图</a:t>
            </a:r>
          </a:p>
        </p:txBody>
      </p:sp>
      <p:sp>
        <p:nvSpPr>
          <p:cNvPr id="681987" name="Rectangle 3"/>
          <p:cNvSpPr/>
          <p:nvPr/>
        </p:nvSpPr>
        <p:spPr>
          <a:xfrm>
            <a:off x="1178463" y="4441703"/>
            <a:ext cx="1603375" cy="4302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3)</a:t>
            </a:r>
            <a:r>
              <a:rPr lang="zh-CN" altLang="en-US" sz="2200" b="1" dirty="0">
                <a:solidFill>
                  <a:srgbClr val="2E14EE"/>
                </a:solidFill>
                <a:latin typeface="+mn-ea"/>
              </a:rPr>
              <a:t>特征</a:t>
            </a:r>
            <a:r>
              <a:rPr lang="zh-CN" altLang="en-US" sz="2200" b="1" dirty="0">
                <a:latin typeface="+mn-ea"/>
              </a:rPr>
              <a:t>方程</a:t>
            </a:r>
          </a:p>
        </p:txBody>
      </p:sp>
      <p:graphicFrame>
        <p:nvGraphicFramePr>
          <p:cNvPr id="681988" name="Object 4"/>
          <p:cNvGraphicFramePr>
            <a:graphicFrameLocks noChangeAspect="1"/>
          </p:cNvGraphicFramePr>
          <p:nvPr/>
        </p:nvGraphicFramePr>
        <p:xfrm>
          <a:off x="4897120" y="5543918"/>
          <a:ext cx="163671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" r:id="rId4" imgW="673100" imgH="190500" progId="Equation.3">
                  <p:embed/>
                </p:oleObj>
              </mc:Choice>
              <mc:Fallback>
                <p:oleObj r:id="rId4" imgW="673100" imgH="1905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7120" y="5543918"/>
                        <a:ext cx="1636713" cy="45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1989" name="Object 5"/>
          <p:cNvGraphicFramePr>
            <a:graphicFrameLocks noChangeAspect="1"/>
          </p:cNvGraphicFramePr>
          <p:nvPr/>
        </p:nvGraphicFramePr>
        <p:xfrm>
          <a:off x="4825315" y="4716339"/>
          <a:ext cx="2806407" cy="61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r:id="rId6" imgW="1231265" imgH="317500" progId="Equation.3">
                  <p:embed/>
                </p:oleObj>
              </mc:Choice>
              <mc:Fallback>
                <p:oleObj r:id="rId6" imgW="1231265" imgH="3175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315" y="4716339"/>
                        <a:ext cx="2806407" cy="61395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1991" name="Rectangle 7"/>
          <p:cNvSpPr/>
          <p:nvPr/>
        </p:nvSpPr>
        <p:spPr>
          <a:xfrm>
            <a:off x="6468967" y="5602626"/>
            <a:ext cx="1726756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zh-CN" altLang="en-US" sz="2000" b="1" dirty="0">
                <a:solidFill>
                  <a:srgbClr val="CC0000"/>
                </a:solidFill>
                <a:latin typeface="+mn-ea"/>
              </a:rPr>
              <a:t>约束条件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681992" name="Object 8"/>
          <p:cNvGraphicFramePr>
            <a:graphicFrameLocks noChangeAspect="1"/>
          </p:cNvGraphicFramePr>
          <p:nvPr/>
        </p:nvGraphicFramePr>
        <p:xfrm>
          <a:off x="4131945" y="1819275"/>
          <a:ext cx="3887788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" r:id="rId8" imgW="2170430" imgH="1388110" progId="Visio.Drawing.11">
                  <p:embed/>
                </p:oleObj>
              </mc:Choice>
              <mc:Fallback>
                <p:oleObj r:id="rId8" imgW="2170430" imgH="1388110" progId="Visio.Drawing.11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31945" y="1819275"/>
                        <a:ext cx="3887788" cy="2484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1993" name="AutoShape 9"/>
          <p:cNvSpPr/>
          <p:nvPr/>
        </p:nvSpPr>
        <p:spPr>
          <a:xfrm rot="-5400000">
            <a:off x="5009833" y="2830513"/>
            <a:ext cx="1304925" cy="1438275"/>
          </a:xfrm>
          <a:prstGeom prst="roundRect">
            <a:avLst>
              <a:gd name="adj" fmla="val 39167"/>
            </a:avLst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vert="eaVer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GB" altLang="zh-CN" sz="2000" dirty="0"/>
          </a:p>
        </p:txBody>
      </p:sp>
      <p:sp>
        <p:nvSpPr>
          <p:cNvPr id="681994" name="AutoShape 10"/>
          <p:cNvSpPr/>
          <p:nvPr/>
        </p:nvSpPr>
        <p:spPr>
          <a:xfrm rot="-5400000">
            <a:off x="6270308" y="3281363"/>
            <a:ext cx="495300" cy="1260475"/>
          </a:xfrm>
          <a:prstGeom prst="roundRect">
            <a:avLst>
              <a:gd name="adj" fmla="val 39167"/>
            </a:avLst>
          </a:prstGeom>
          <a:noFill/>
          <a:ln w="1905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 vert="eaVer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GB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8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8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68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6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87" grpId="0"/>
      <p:bldP spid="681991" grpId="0"/>
      <p:bldP spid="681993" grpId="0" bldLvl="0" animBg="1"/>
      <p:bldP spid="68199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420" y="98107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sp>
        <p:nvSpPr>
          <p:cNvPr id="33794" name="Text Box 2"/>
          <p:cNvSpPr txBox="1"/>
          <p:nvPr/>
        </p:nvSpPr>
        <p:spPr>
          <a:xfrm>
            <a:off x="967203" y="1653516"/>
            <a:ext cx="7056438" cy="427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4)</a:t>
            </a:r>
            <a:r>
              <a:rPr lang="zh-CN" altLang="en-US" sz="2200" b="1" dirty="0">
                <a:latin typeface="+mn-ea"/>
              </a:rPr>
              <a:t>状态转移图</a:t>
            </a:r>
            <a:r>
              <a:rPr lang="en-US" altLang="zh-CN" sz="2200" b="1" dirty="0">
                <a:latin typeface="+mn-ea"/>
              </a:rPr>
              <a:t>:</a:t>
            </a:r>
            <a:r>
              <a:rPr lang="zh-CN" altLang="en-US" sz="2200" b="1" dirty="0">
                <a:latin typeface="+mn-ea"/>
              </a:rPr>
              <a:t>用于分析是否存在遗漏的</a:t>
            </a:r>
            <a:r>
              <a:rPr lang="zh-CN" altLang="en-US" sz="2200" b="1" dirty="0" smtClean="0">
                <a:latin typeface="+mn-ea"/>
              </a:rPr>
              <a:t>状态</a:t>
            </a:r>
            <a:r>
              <a:rPr lang="zh-CN" altLang="en-US" sz="2200" b="1" dirty="0">
                <a:latin typeface="+mn-ea"/>
              </a:rPr>
              <a:t>变迁</a:t>
            </a:r>
            <a:r>
              <a:rPr lang="en-US" altLang="zh-CN" sz="2200" b="1" dirty="0" smtClean="0">
                <a:latin typeface="+mn-ea"/>
              </a:rPr>
              <a:t>(?)</a:t>
            </a:r>
            <a:endParaRPr lang="en-US" altLang="zh-CN" sz="2200" b="1" dirty="0">
              <a:latin typeface="+mn-ea"/>
            </a:endParaRPr>
          </a:p>
        </p:txBody>
      </p:sp>
      <p:sp>
        <p:nvSpPr>
          <p:cNvPr id="683011" name="Arc 3"/>
          <p:cNvSpPr/>
          <p:nvPr/>
        </p:nvSpPr>
        <p:spPr>
          <a:xfrm flipV="1">
            <a:off x="4135120" y="4118658"/>
            <a:ext cx="2952750" cy="990600"/>
          </a:xfrm>
          <a:custGeom>
            <a:avLst/>
            <a:gdLst/>
            <a:ahLst/>
            <a:cxnLst>
              <a:cxn ang="0">
                <a:pos x="-404015" y="1301204006"/>
              </a:cxn>
              <a:cxn ang="0">
                <a:pos x="2147483646" y="0"/>
              </a:cxn>
              <a:cxn ang="0">
                <a:pos x="2147483646" y="1283166602"/>
              </a:cxn>
              <a:cxn ang="0">
                <a:pos x="-404015" y="1301204006"/>
              </a:cxn>
              <a:cxn ang="0">
                <a:pos x="2147483646" y="0"/>
              </a:cxn>
              <a:cxn ang="0">
                <a:pos x="2147483646" y="1283166602"/>
              </a:cxn>
              <a:cxn ang="0">
                <a:pos x="2147483646" y="2083471057"/>
              </a:cxn>
              <a:cxn ang="0">
                <a:pos x="-404015" y="1301204006"/>
              </a:cxn>
            </a:cxnLst>
            <a:rect l="0" t="0" r="0" b="0"/>
            <a:pathLst>
              <a:path w="39963" h="21600" fill="none">
                <a:moveTo>
                  <a:pt x="-1" y="13490"/>
                </a:moveTo>
                <a:cubicBezTo>
                  <a:pt x="3302" y="5336"/>
                  <a:pt x="11221" y="-1"/>
                  <a:pt x="20020" y="0"/>
                </a:cubicBezTo>
                <a:cubicBezTo>
                  <a:pt x="28744" y="0"/>
                  <a:pt x="36612" y="5248"/>
                  <a:pt x="39963" y="13303"/>
                </a:cubicBezTo>
              </a:path>
              <a:path w="39963" h="21600" stroke="0">
                <a:moveTo>
                  <a:pt x="-1" y="13490"/>
                </a:moveTo>
                <a:cubicBezTo>
                  <a:pt x="3302" y="5336"/>
                  <a:pt x="11221" y="-1"/>
                  <a:pt x="20020" y="0"/>
                </a:cubicBezTo>
                <a:cubicBezTo>
                  <a:pt x="28744" y="0"/>
                  <a:pt x="36612" y="5248"/>
                  <a:pt x="39963" y="13303"/>
                </a:cubicBezTo>
                <a:lnTo>
                  <a:pt x="20020" y="21600"/>
                </a:lnTo>
                <a:lnTo>
                  <a:pt x="-1" y="13490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stealth" w="med" len="lg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3012" name="Arc 4"/>
          <p:cNvSpPr/>
          <p:nvPr/>
        </p:nvSpPr>
        <p:spPr>
          <a:xfrm rot="10800000" flipV="1">
            <a:off x="4131945" y="3051858"/>
            <a:ext cx="2938463" cy="990600"/>
          </a:xfrm>
          <a:custGeom>
            <a:avLst/>
            <a:gdLst/>
            <a:ahLst/>
            <a:cxnLst>
              <a:cxn ang="0">
                <a:pos x="0" y="1256545878"/>
              </a:cxn>
              <a:cxn ang="0">
                <a:pos x="2147483646" y="0"/>
              </a:cxn>
              <a:cxn ang="0">
                <a:pos x="2147483646" y="1283166602"/>
              </a:cxn>
              <a:cxn ang="0">
                <a:pos x="0" y="1256545878"/>
              </a:cxn>
              <a:cxn ang="0">
                <a:pos x="2147483646" y="0"/>
              </a:cxn>
              <a:cxn ang="0">
                <a:pos x="2147483646" y="1283166602"/>
              </a:cxn>
              <a:cxn ang="0">
                <a:pos x="2147483646" y="2083471057"/>
              </a:cxn>
              <a:cxn ang="0">
                <a:pos x="0" y="1256545878"/>
              </a:cxn>
            </a:cxnLst>
            <a:rect l="0" t="0" r="0" b="0"/>
            <a:pathLst>
              <a:path w="39769" h="21600" fill="none">
                <a:moveTo>
                  <a:pt x="0" y="13027"/>
                </a:moveTo>
                <a:cubicBezTo>
                  <a:pt x="3419" y="5119"/>
                  <a:pt x="11210" y="-1"/>
                  <a:pt x="19826" y="0"/>
                </a:cubicBezTo>
                <a:cubicBezTo>
                  <a:pt x="28550" y="0"/>
                  <a:pt x="36418" y="5248"/>
                  <a:pt x="39769" y="13303"/>
                </a:cubicBezTo>
              </a:path>
              <a:path w="39769" h="21600" stroke="0">
                <a:moveTo>
                  <a:pt x="0" y="13027"/>
                </a:moveTo>
                <a:cubicBezTo>
                  <a:pt x="3419" y="5119"/>
                  <a:pt x="11210" y="-1"/>
                  <a:pt x="19826" y="0"/>
                </a:cubicBezTo>
                <a:cubicBezTo>
                  <a:pt x="28550" y="0"/>
                  <a:pt x="36418" y="5248"/>
                  <a:pt x="39769" y="13303"/>
                </a:cubicBezTo>
                <a:lnTo>
                  <a:pt x="19826" y="21600"/>
                </a:lnTo>
                <a:lnTo>
                  <a:pt x="0" y="13027"/>
                </a:lnTo>
                <a:close/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stealth" w="med" len="lg"/>
            <a:tailEnd type="non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3013" name="Arc 5"/>
          <p:cNvSpPr/>
          <p:nvPr/>
        </p:nvSpPr>
        <p:spPr>
          <a:xfrm flipH="1" flipV="1">
            <a:off x="3184208" y="3585258"/>
            <a:ext cx="768350" cy="990600"/>
          </a:xfrm>
          <a:custGeom>
            <a:avLst/>
            <a:gdLst/>
            <a:ahLst/>
            <a:cxnLst>
              <a:cxn ang="0">
                <a:pos x="-9470" y="68351675"/>
              </a:cxn>
              <a:cxn ang="0">
                <a:pos x="139632044" y="0"/>
              </a:cxn>
              <a:cxn ang="0">
                <a:pos x="346395417" y="260433876"/>
              </a:cxn>
              <a:cxn ang="0">
                <a:pos x="139632044" y="520867753"/>
              </a:cxn>
              <a:cxn ang="0">
                <a:pos x="9064840" y="462378716"/>
              </a:cxn>
              <a:cxn ang="0">
                <a:pos x="-9470" y="68351675"/>
              </a:cxn>
              <a:cxn ang="0">
                <a:pos x="139632044" y="0"/>
              </a:cxn>
              <a:cxn ang="0">
                <a:pos x="346395417" y="260433876"/>
              </a:cxn>
              <a:cxn ang="0">
                <a:pos x="139632044" y="520867753"/>
              </a:cxn>
              <a:cxn ang="0">
                <a:pos x="9064840" y="462378716"/>
              </a:cxn>
              <a:cxn ang="0">
                <a:pos x="139632044" y="260433876"/>
              </a:cxn>
              <a:cxn ang="0">
                <a:pos x="-9470" y="68351675"/>
              </a:cxn>
            </a:cxnLst>
            <a:rect l="0" t="0" r="0" b="0"/>
            <a:pathLst>
              <a:path w="36187" h="43200" fill="none">
                <a:moveTo>
                  <a:pt x="-1" y="5669"/>
                </a:moveTo>
                <a:cubicBezTo>
                  <a:pt x="3982" y="2022"/>
                  <a:pt x="9186" y="-1"/>
                  <a:pt x="14587" y="0"/>
                </a:cubicBezTo>
                <a:cubicBezTo>
                  <a:pt x="26516" y="0"/>
                  <a:pt x="36187" y="9670"/>
                  <a:pt x="36187" y="21600"/>
                </a:cubicBezTo>
                <a:cubicBezTo>
                  <a:pt x="36187" y="33529"/>
                  <a:pt x="26516" y="43200"/>
                  <a:pt x="14587" y="43200"/>
                </a:cubicBezTo>
                <a:cubicBezTo>
                  <a:pt x="9618" y="43200"/>
                  <a:pt x="4800" y="41486"/>
                  <a:pt x="947" y="38349"/>
                </a:cubicBezTo>
              </a:path>
              <a:path w="36187" h="43200" stroke="0">
                <a:moveTo>
                  <a:pt x="-1" y="5669"/>
                </a:moveTo>
                <a:cubicBezTo>
                  <a:pt x="3982" y="2022"/>
                  <a:pt x="9186" y="-1"/>
                  <a:pt x="14587" y="0"/>
                </a:cubicBezTo>
                <a:cubicBezTo>
                  <a:pt x="26516" y="0"/>
                  <a:pt x="36187" y="9670"/>
                  <a:pt x="36187" y="21600"/>
                </a:cubicBezTo>
                <a:cubicBezTo>
                  <a:pt x="36187" y="33529"/>
                  <a:pt x="26516" y="43200"/>
                  <a:pt x="14587" y="43200"/>
                </a:cubicBezTo>
                <a:cubicBezTo>
                  <a:pt x="9618" y="43200"/>
                  <a:pt x="4800" y="41486"/>
                  <a:pt x="947" y="38349"/>
                </a:cubicBezTo>
                <a:lnTo>
                  <a:pt x="14587" y="21600"/>
                </a:lnTo>
                <a:lnTo>
                  <a:pt x="-1" y="5669"/>
                </a:lnTo>
                <a:close/>
              </a:path>
            </a:pathLst>
          </a:cu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3014" name="Arc 6"/>
          <p:cNvSpPr/>
          <p:nvPr/>
        </p:nvSpPr>
        <p:spPr>
          <a:xfrm rot="10800000" flipH="1" flipV="1">
            <a:off x="7222808" y="3585258"/>
            <a:ext cx="781050" cy="990600"/>
          </a:xfrm>
          <a:custGeom>
            <a:avLst/>
            <a:gdLst/>
            <a:ahLst/>
            <a:cxnLst>
              <a:cxn ang="0">
                <a:pos x="5932895" y="68351675"/>
              </a:cxn>
              <a:cxn ang="0">
                <a:pos x="145303309" y="0"/>
              </a:cxn>
              <a:cxn ang="0">
                <a:pos x="351664447" y="260433876"/>
              </a:cxn>
              <a:cxn ang="0">
                <a:pos x="145303309" y="520867753"/>
              </a:cxn>
              <a:cxn ang="0">
                <a:pos x="0" y="445354040"/>
              </a:cxn>
              <a:cxn ang="0">
                <a:pos x="5932895" y="68351675"/>
              </a:cxn>
              <a:cxn ang="0">
                <a:pos x="145303309" y="0"/>
              </a:cxn>
              <a:cxn ang="0">
                <a:pos x="351664447" y="260433876"/>
              </a:cxn>
              <a:cxn ang="0">
                <a:pos x="145303309" y="520867753"/>
              </a:cxn>
              <a:cxn ang="0">
                <a:pos x="0" y="445354040"/>
              </a:cxn>
              <a:cxn ang="0">
                <a:pos x="145303309" y="260433876"/>
              </a:cxn>
              <a:cxn ang="0">
                <a:pos x="5932895" y="68351675"/>
              </a:cxn>
            </a:cxnLst>
            <a:rect l="0" t="0" r="0" b="0"/>
            <a:pathLst>
              <a:path w="36809" h="43200" fill="none">
                <a:moveTo>
                  <a:pt x="621" y="5669"/>
                </a:moveTo>
                <a:cubicBezTo>
                  <a:pt x="4604" y="2022"/>
                  <a:pt x="9808" y="-1"/>
                  <a:pt x="15209" y="0"/>
                </a:cubicBezTo>
                <a:cubicBezTo>
                  <a:pt x="27138" y="0"/>
                  <a:pt x="36809" y="9670"/>
                  <a:pt x="36809" y="21600"/>
                </a:cubicBezTo>
                <a:cubicBezTo>
                  <a:pt x="36809" y="33529"/>
                  <a:pt x="27138" y="43200"/>
                  <a:pt x="15209" y="43200"/>
                </a:cubicBezTo>
                <a:cubicBezTo>
                  <a:pt x="9511" y="43200"/>
                  <a:pt x="4045" y="40949"/>
                  <a:pt x="0" y="36937"/>
                </a:cubicBezTo>
              </a:path>
              <a:path w="36809" h="43200" stroke="0">
                <a:moveTo>
                  <a:pt x="621" y="5669"/>
                </a:moveTo>
                <a:cubicBezTo>
                  <a:pt x="4604" y="2022"/>
                  <a:pt x="9808" y="-1"/>
                  <a:pt x="15209" y="0"/>
                </a:cubicBezTo>
                <a:cubicBezTo>
                  <a:pt x="27138" y="0"/>
                  <a:pt x="36809" y="9670"/>
                  <a:pt x="36809" y="21600"/>
                </a:cubicBezTo>
                <a:cubicBezTo>
                  <a:pt x="36809" y="33529"/>
                  <a:pt x="27138" y="43200"/>
                  <a:pt x="15209" y="43200"/>
                </a:cubicBezTo>
                <a:cubicBezTo>
                  <a:pt x="9511" y="43200"/>
                  <a:pt x="4045" y="40949"/>
                  <a:pt x="0" y="36937"/>
                </a:cubicBezTo>
                <a:lnTo>
                  <a:pt x="15209" y="21600"/>
                </a:lnTo>
                <a:lnTo>
                  <a:pt x="621" y="5669"/>
                </a:lnTo>
                <a:close/>
              </a:path>
            </a:pathLst>
          </a:cu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stealth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7"/>
          <p:cNvGrpSpPr/>
          <p:nvPr/>
        </p:nvGrpSpPr>
        <p:grpSpPr>
          <a:xfrm>
            <a:off x="3717608" y="3661458"/>
            <a:ext cx="3733800" cy="838200"/>
            <a:chOff x="1680" y="2352"/>
            <a:chExt cx="2352" cy="528"/>
          </a:xfrm>
        </p:grpSpPr>
        <p:sp>
          <p:nvSpPr>
            <p:cNvPr id="33807" name="Oval 8"/>
            <p:cNvSpPr/>
            <p:nvPr/>
          </p:nvSpPr>
          <p:spPr>
            <a:xfrm>
              <a:off x="1680" y="2352"/>
              <a:ext cx="528" cy="528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3808" name="Oval 9"/>
            <p:cNvSpPr/>
            <p:nvPr/>
          </p:nvSpPr>
          <p:spPr>
            <a:xfrm>
              <a:off x="3504" y="2352"/>
              <a:ext cx="528" cy="528"/>
            </a:xfrm>
            <a:prstGeom prst="ellipse">
              <a:avLst/>
            </a:prstGeom>
            <a:solidFill>
              <a:srgbClr val="00FF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3809" name="Text Box 10"/>
            <p:cNvSpPr txBox="1"/>
            <p:nvPr/>
          </p:nvSpPr>
          <p:spPr>
            <a:xfrm>
              <a:off x="1872" y="2496"/>
              <a:ext cx="144" cy="230"/>
            </a:xfrm>
            <a:prstGeom prst="rect">
              <a:avLst/>
            </a:prstGeom>
            <a:noFill/>
            <a:ln w="19050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宋体-方正超大字符集" pitchFamily="65" charset="-122"/>
                </a:rPr>
                <a:t>0</a:t>
              </a:r>
            </a:p>
          </p:txBody>
        </p:sp>
        <p:sp>
          <p:nvSpPr>
            <p:cNvPr id="33810" name="Text Box 11"/>
            <p:cNvSpPr txBox="1"/>
            <p:nvPr/>
          </p:nvSpPr>
          <p:spPr>
            <a:xfrm>
              <a:off x="3715" y="2496"/>
              <a:ext cx="144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dirty="0" smtClean="0">
                  <a:latin typeface="Times New Roman" panose="02020603050405020304" pitchFamily="18" charset="0"/>
                  <a:ea typeface="宋体-方正超大字符集" pitchFamily="65" charset="-122"/>
                </a:rPr>
                <a:t>1</a:t>
              </a:r>
              <a:endParaRPr lang="zh-CN" altLang="en-US" sz="2400" b="1" dirty="0">
                <a:latin typeface="Times New Roman" panose="02020603050405020304" pitchFamily="18" charset="0"/>
                <a:ea typeface="宋体-方正超大字符集" pitchFamily="65" charset="-122"/>
              </a:endParaRPr>
            </a:p>
          </p:txBody>
        </p:sp>
      </p:grpSp>
      <p:graphicFrame>
        <p:nvGraphicFramePr>
          <p:cNvPr id="683021" name="Object 13"/>
          <p:cNvGraphicFramePr>
            <a:graphicFrameLocks noChangeAspect="1"/>
          </p:cNvGraphicFramePr>
          <p:nvPr/>
        </p:nvGraphicFramePr>
        <p:xfrm>
          <a:off x="4708208" y="2589896"/>
          <a:ext cx="1917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5" r:id="rId4" imgW="4114800" imgH="736600" progId="Equation.3">
                  <p:embed/>
                </p:oleObj>
              </mc:Choice>
              <mc:Fallback>
                <p:oleObj r:id="rId4" imgW="4114800" imgH="7366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08208" y="2589896"/>
                        <a:ext cx="1917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3022" name="Object 14"/>
          <p:cNvGraphicFramePr>
            <a:graphicFrameLocks noChangeAspect="1"/>
          </p:cNvGraphicFramePr>
          <p:nvPr/>
        </p:nvGraphicFramePr>
        <p:xfrm>
          <a:off x="4730433" y="5166408"/>
          <a:ext cx="1917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" r:id="rId6" imgW="4114800" imgH="736600" progId="Equation.3">
                  <p:embed/>
                </p:oleObj>
              </mc:Choice>
              <mc:Fallback>
                <p:oleObj r:id="rId6" imgW="4114800" imgH="736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30433" y="5166408"/>
                        <a:ext cx="1917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3023" name="Object 15"/>
          <p:cNvGraphicFramePr>
            <a:graphicFrameLocks noChangeAspect="1"/>
          </p:cNvGraphicFramePr>
          <p:nvPr/>
        </p:nvGraphicFramePr>
        <p:xfrm>
          <a:off x="2279650" y="3660823"/>
          <a:ext cx="7239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7" r:id="rId8" imgW="457200" imgH="482600" progId="Equation.3">
                  <p:embed/>
                </p:oleObj>
              </mc:Choice>
              <mc:Fallback>
                <p:oleObj r:id="rId8" imgW="457200" imgH="4826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660823"/>
                        <a:ext cx="723900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3024" name="Object 16"/>
          <p:cNvGraphicFramePr>
            <a:graphicFrameLocks noChangeAspect="1"/>
          </p:cNvGraphicFramePr>
          <p:nvPr/>
        </p:nvGraphicFramePr>
        <p:xfrm>
          <a:off x="8199120" y="3628121"/>
          <a:ext cx="914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8" r:id="rId10" imgW="1905000" imgH="1739900" progId="Equation.3">
                  <p:embed/>
                </p:oleObj>
              </mc:Choice>
              <mc:Fallback>
                <p:oleObj r:id="rId10" imgW="1905000" imgH="17399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199120" y="3628121"/>
                        <a:ext cx="9144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8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8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8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8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420" y="98107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graphicFrame>
        <p:nvGraphicFramePr>
          <p:cNvPr id="23554" name="表格 23553"/>
          <p:cNvGraphicFramePr/>
          <p:nvPr/>
        </p:nvGraphicFramePr>
        <p:xfrm>
          <a:off x="2567305" y="3074670"/>
          <a:ext cx="4514850" cy="1997075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671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i="1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30000" dirty="0">
                          <a:solidFill>
                            <a:srgbClr val="CC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altLang="zh-CN" sz="2000" b="1" dirty="0">
                          <a:solidFill>
                            <a:srgbClr val="CC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rgbClr val="CC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2000" b="1" dirty="0">
                          <a:solidFill>
                            <a:srgbClr val="CC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000" b="1" i="1" dirty="0">
                          <a:solidFill>
                            <a:srgbClr val="2E14EE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baseline="30000" dirty="0">
                          <a:solidFill>
                            <a:srgbClr val="2E14EE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n+1</a:t>
                      </a:r>
                    </a:p>
                  </a:txBody>
                  <a:tcPr marT="46042" marB="46042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endParaRPr lang="en-US" altLang="zh-CN" sz="2000" b="1" i="1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endParaRPr lang="en-US" altLang="zh-CN" sz="2000" b="1" i="1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  说  明</a:t>
                      </a: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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6042" marB="46042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X</a:t>
                      </a: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状态不变或清</a:t>
                      </a:r>
                      <a:r>
                        <a:rPr lang="en-US" altLang="zh-CN" sz="1400" b="1" dirty="0"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71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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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marT="46042" marB="46042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altLang="zh-CN" sz="2000" b="1" baseline="30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2000" b="1" dirty="0"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lang="en-US" altLang="zh-CN" sz="2000" b="1" i="1" dirty="0"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71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  </a:t>
                      </a: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X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6042" marB="46042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400" b="1" dirty="0">
                          <a:latin typeface="楷体_GB2312" pitchFamily="49" charset="-122"/>
                          <a:ea typeface="楷体_GB2312" pitchFamily="49" charset="-122"/>
                        </a:rPr>
                        <a:t>状态不变或置</a:t>
                      </a:r>
                      <a:r>
                        <a:rPr lang="en-US" altLang="zh-CN" sz="1400" b="1" dirty="0"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6042" marB="46042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852" name="Rectangle 43"/>
          <p:cNvSpPr/>
          <p:nvPr/>
        </p:nvSpPr>
        <p:spPr>
          <a:xfrm>
            <a:off x="1108637" y="1683166"/>
            <a:ext cx="7786687" cy="42703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5)</a:t>
            </a:r>
            <a:r>
              <a:rPr lang="zh-CN" altLang="en-US" sz="2200" b="1" dirty="0">
                <a:latin typeface="楷体_GB2312" pitchFamily="49" charset="-122"/>
                <a:ea typeface="楷体_GB2312" pitchFamily="49" charset="-122"/>
              </a:rPr>
              <a:t>激励表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200" b="1" dirty="0">
                <a:solidFill>
                  <a:srgbClr val="3333CC"/>
                </a:solidFill>
                <a:latin typeface="楷体_GB2312" pitchFamily="49" charset="-122"/>
                <a:ea typeface="楷体_GB2312" pitchFamily="49" charset="-122"/>
              </a:rPr>
              <a:t>为达到状态转换的目标</a:t>
            </a:r>
            <a:r>
              <a:rPr lang="zh-CN" altLang="en-US" sz="2200" b="1" dirty="0">
                <a:latin typeface="楷体_GB2312" pitchFamily="49" charset="-122"/>
                <a:ea typeface="楷体_GB2312" pitchFamily="49" charset="-122"/>
              </a:rPr>
              <a:t>，电路的输入应该是什么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pSp>
        <p:nvGrpSpPr>
          <p:cNvPr id="34854" name="Group 85"/>
          <p:cNvGrpSpPr/>
          <p:nvPr/>
        </p:nvGrpSpPr>
        <p:grpSpPr>
          <a:xfrm>
            <a:off x="4151630" y="3157220"/>
            <a:ext cx="217488" cy="276225"/>
            <a:chOff x="3061" y="3326"/>
            <a:chExt cx="137" cy="174"/>
          </a:xfrm>
        </p:grpSpPr>
        <p:sp>
          <p:nvSpPr>
            <p:cNvPr id="34860" name="Line 74"/>
            <p:cNvSpPr/>
            <p:nvPr/>
          </p:nvSpPr>
          <p:spPr>
            <a:xfrm>
              <a:off x="3061" y="3339"/>
              <a:ext cx="11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61" name="Rectangle 77"/>
            <p:cNvSpPr/>
            <p:nvPr/>
          </p:nvSpPr>
          <p:spPr>
            <a:xfrm>
              <a:off x="3129" y="3385"/>
              <a:ext cx="69" cy="1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1200" dirty="0"/>
            </a:p>
          </p:txBody>
        </p:sp>
        <p:sp>
          <p:nvSpPr>
            <p:cNvPr id="34862" name="Rectangle 81"/>
            <p:cNvSpPr/>
            <p:nvPr/>
          </p:nvSpPr>
          <p:spPr>
            <a:xfrm>
              <a:off x="3061" y="3326"/>
              <a:ext cx="71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6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1600" dirty="0"/>
            </a:p>
          </p:txBody>
        </p:sp>
      </p:grpSp>
      <p:grpSp>
        <p:nvGrpSpPr>
          <p:cNvPr id="34855" name="Group 86"/>
          <p:cNvGrpSpPr/>
          <p:nvPr/>
        </p:nvGrpSpPr>
        <p:grpSpPr>
          <a:xfrm>
            <a:off x="4943793" y="3158808"/>
            <a:ext cx="260350" cy="274637"/>
            <a:chOff x="2126" y="3403"/>
            <a:chExt cx="164" cy="173"/>
          </a:xfrm>
        </p:grpSpPr>
        <p:sp>
          <p:nvSpPr>
            <p:cNvPr id="34857" name="Line 73"/>
            <p:cNvSpPr/>
            <p:nvPr/>
          </p:nvSpPr>
          <p:spPr>
            <a:xfrm>
              <a:off x="2142" y="3403"/>
              <a:ext cx="8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4858" name="Rectangle 78"/>
            <p:cNvSpPr/>
            <p:nvPr/>
          </p:nvSpPr>
          <p:spPr>
            <a:xfrm>
              <a:off x="2221" y="3451"/>
              <a:ext cx="69" cy="1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1200" dirty="0"/>
            </a:p>
          </p:txBody>
        </p:sp>
        <p:sp>
          <p:nvSpPr>
            <p:cNvPr id="34859" name="Rectangle 82"/>
            <p:cNvSpPr/>
            <p:nvPr/>
          </p:nvSpPr>
          <p:spPr>
            <a:xfrm>
              <a:off x="2126" y="3403"/>
              <a:ext cx="96" cy="1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8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3740" y="90995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sp>
        <p:nvSpPr>
          <p:cNvPr id="685058" name="AutoShape 2"/>
          <p:cNvSpPr/>
          <p:nvPr/>
        </p:nvSpPr>
        <p:spPr>
          <a:xfrm>
            <a:off x="1579245" y="2340928"/>
            <a:ext cx="6751638" cy="4005262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5059" name="Rectangle 3"/>
          <p:cNvSpPr/>
          <p:nvPr/>
        </p:nvSpPr>
        <p:spPr>
          <a:xfrm>
            <a:off x="901064" y="1843344"/>
            <a:ext cx="10118627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20000"/>
              </a:lnSpc>
              <a:spcBef>
                <a:spcPct val="5000"/>
              </a:spcBef>
              <a:spcAft>
                <a:spcPct val="5000"/>
              </a:spcAft>
              <a:buNone/>
            </a:pP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200" b="1" dirty="0" smtClean="0">
                <a:ea typeface="楷体_GB2312" pitchFamily="49" charset="-122"/>
              </a:rPr>
              <a:t>确定</a:t>
            </a:r>
            <a:r>
              <a:rPr lang="zh-CN" altLang="en-US" sz="2200" b="1" dirty="0">
                <a:ea typeface="楷体_GB2312" pitchFamily="49" charset="-122"/>
              </a:rPr>
              <a:t>状态变化时刻</a:t>
            </a:r>
            <a:r>
              <a:rPr lang="en-US" altLang="zh-CN" sz="2200" b="1" dirty="0">
                <a:ea typeface="楷体_GB2312" pitchFamily="49" charset="-122"/>
              </a:rPr>
              <a:t>(</a:t>
            </a:r>
            <a:r>
              <a:rPr lang="zh-CN" altLang="en-US" sz="2200" b="1" dirty="0"/>
              <a:t>根据触发器动作特征</a:t>
            </a:r>
            <a:r>
              <a:rPr lang="en-US" altLang="zh-CN" sz="2200" b="1" dirty="0">
                <a:ea typeface="楷体_GB2312" pitchFamily="49" charset="-122"/>
              </a:rPr>
              <a:t>)  </a:t>
            </a:r>
            <a:r>
              <a:rPr lang="en-US" altLang="zh-CN" sz="2200" b="1" dirty="0"/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sz="2200" b="1" dirty="0" smtClean="0">
                <a:ea typeface="楷体_GB2312" pitchFamily="49" charset="-122"/>
              </a:rPr>
              <a:t>确定</a:t>
            </a:r>
            <a:r>
              <a:rPr lang="zh-CN" altLang="en-US" sz="2200" b="1" dirty="0">
                <a:ea typeface="楷体_GB2312" pitchFamily="49" charset="-122"/>
              </a:rPr>
              <a:t>新状态</a:t>
            </a:r>
            <a:r>
              <a:rPr lang="en-US" altLang="zh-CN" sz="2200" b="1" dirty="0">
                <a:ea typeface="楷体_GB2312" pitchFamily="49" charset="-122"/>
              </a:rPr>
              <a:t>(</a:t>
            </a:r>
            <a:r>
              <a:rPr lang="zh-CN" altLang="en-US" sz="2200" b="1" dirty="0"/>
              <a:t>根据触发器的逻辑功能</a:t>
            </a:r>
            <a:r>
              <a:rPr lang="en-US" altLang="zh-CN" sz="2200" b="1" dirty="0">
                <a:ea typeface="楷体_GB2312" pitchFamily="49" charset="-122"/>
              </a:rPr>
              <a:t>)</a:t>
            </a:r>
          </a:p>
        </p:txBody>
      </p:sp>
      <p:graphicFrame>
        <p:nvGraphicFramePr>
          <p:cNvPr id="685062" name="Object 6"/>
          <p:cNvGraphicFramePr>
            <a:graphicFrameLocks noChangeAspect="1"/>
          </p:cNvGraphicFramePr>
          <p:nvPr/>
        </p:nvGraphicFramePr>
        <p:xfrm>
          <a:off x="2337753" y="2298700"/>
          <a:ext cx="64389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Picture" r:id="rId4" imgW="3089275" imgH="2080895" progId="Word.Picture.8">
                  <p:embed/>
                </p:oleObj>
              </mc:Choice>
              <mc:Fallback>
                <p:oleObj name="Picture" r:id="rId4" imgW="3089275" imgH="2080895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7753" y="2298700"/>
                        <a:ext cx="6438900" cy="3889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5063" name="Line 7"/>
          <p:cNvSpPr/>
          <p:nvPr/>
        </p:nvSpPr>
        <p:spPr>
          <a:xfrm flipH="1">
            <a:off x="3148965" y="3335338"/>
            <a:ext cx="4763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64" name="Oval 8"/>
          <p:cNvSpPr/>
          <p:nvPr/>
        </p:nvSpPr>
        <p:spPr>
          <a:xfrm>
            <a:off x="2698115" y="450532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065" name="Oval 9"/>
          <p:cNvSpPr/>
          <p:nvPr/>
        </p:nvSpPr>
        <p:spPr>
          <a:xfrm>
            <a:off x="2698115" y="5360988"/>
            <a:ext cx="406400" cy="414337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66" name="Oval 10"/>
          <p:cNvSpPr/>
          <p:nvPr/>
        </p:nvSpPr>
        <p:spPr>
          <a:xfrm>
            <a:off x="2653665" y="2862263"/>
            <a:ext cx="406400" cy="414337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67" name="Oval 11"/>
          <p:cNvSpPr/>
          <p:nvPr/>
        </p:nvSpPr>
        <p:spPr>
          <a:xfrm>
            <a:off x="2653665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68" name="Line 12"/>
          <p:cNvSpPr/>
          <p:nvPr/>
        </p:nvSpPr>
        <p:spPr>
          <a:xfrm flipH="1">
            <a:off x="3777615" y="3335338"/>
            <a:ext cx="4763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69" name="Line 13"/>
          <p:cNvSpPr/>
          <p:nvPr/>
        </p:nvSpPr>
        <p:spPr>
          <a:xfrm flipH="1">
            <a:off x="4430444" y="3335338"/>
            <a:ext cx="4763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70" name="Line 14"/>
          <p:cNvSpPr/>
          <p:nvPr/>
        </p:nvSpPr>
        <p:spPr>
          <a:xfrm flipH="1">
            <a:off x="4867984" y="3335338"/>
            <a:ext cx="4762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71" name="Line 15"/>
          <p:cNvSpPr/>
          <p:nvPr/>
        </p:nvSpPr>
        <p:spPr>
          <a:xfrm flipH="1">
            <a:off x="5307965" y="2795588"/>
            <a:ext cx="0" cy="3376612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72" name="Line 16"/>
          <p:cNvSpPr/>
          <p:nvPr/>
        </p:nvSpPr>
        <p:spPr>
          <a:xfrm flipH="1">
            <a:off x="6208078" y="2840038"/>
            <a:ext cx="0" cy="33305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73" name="Line 17"/>
          <p:cNvSpPr/>
          <p:nvPr/>
        </p:nvSpPr>
        <p:spPr>
          <a:xfrm flipH="1">
            <a:off x="6658928" y="3336925"/>
            <a:ext cx="4762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074" name="Oval 18"/>
          <p:cNvSpPr/>
          <p:nvPr/>
        </p:nvSpPr>
        <p:spPr>
          <a:xfrm>
            <a:off x="3283903" y="28622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075" name="Oval 19"/>
          <p:cNvSpPr/>
          <p:nvPr/>
        </p:nvSpPr>
        <p:spPr>
          <a:xfrm>
            <a:off x="3283903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76" name="Oval 20"/>
          <p:cNvSpPr/>
          <p:nvPr/>
        </p:nvSpPr>
        <p:spPr>
          <a:xfrm>
            <a:off x="3914140" y="286385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77" name="Oval 21"/>
          <p:cNvSpPr/>
          <p:nvPr/>
        </p:nvSpPr>
        <p:spPr>
          <a:xfrm>
            <a:off x="3914140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3148965" y="4595813"/>
            <a:ext cx="628650" cy="360362"/>
            <a:chOff x="1548" y="2727"/>
            <a:chExt cx="396" cy="227"/>
          </a:xfrm>
        </p:grpSpPr>
        <p:sp>
          <p:nvSpPr>
            <p:cNvPr id="35911" name="Line 23"/>
            <p:cNvSpPr/>
            <p:nvPr/>
          </p:nvSpPr>
          <p:spPr>
            <a:xfrm flipV="1">
              <a:off x="1548" y="2727"/>
              <a:ext cx="396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912" name="Line 24"/>
            <p:cNvSpPr/>
            <p:nvPr/>
          </p:nvSpPr>
          <p:spPr>
            <a:xfrm>
              <a:off x="1548" y="2727"/>
              <a:ext cx="0" cy="22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25"/>
          <p:cNvGrpSpPr/>
          <p:nvPr/>
        </p:nvGrpSpPr>
        <p:grpSpPr>
          <a:xfrm>
            <a:off x="3148965" y="5270500"/>
            <a:ext cx="628650" cy="409575"/>
            <a:chOff x="1548" y="3152"/>
            <a:chExt cx="396" cy="258"/>
          </a:xfrm>
        </p:grpSpPr>
        <p:sp>
          <p:nvSpPr>
            <p:cNvPr id="35909" name="Line 26"/>
            <p:cNvSpPr/>
            <p:nvPr/>
          </p:nvSpPr>
          <p:spPr>
            <a:xfrm flipV="1">
              <a:off x="1548" y="3407"/>
              <a:ext cx="396" cy="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910" name="Line 27"/>
            <p:cNvSpPr/>
            <p:nvPr/>
          </p:nvSpPr>
          <p:spPr>
            <a:xfrm flipV="1">
              <a:off x="1548" y="3152"/>
              <a:ext cx="0" cy="25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85084" name="Line 28"/>
          <p:cNvSpPr/>
          <p:nvPr/>
        </p:nvSpPr>
        <p:spPr>
          <a:xfrm>
            <a:off x="3777615" y="4595813"/>
            <a:ext cx="6762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85" name="Line 29"/>
          <p:cNvSpPr/>
          <p:nvPr/>
        </p:nvSpPr>
        <p:spPr>
          <a:xfrm>
            <a:off x="3777615" y="5675313"/>
            <a:ext cx="7207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86" name="Oval 30"/>
          <p:cNvSpPr/>
          <p:nvPr/>
        </p:nvSpPr>
        <p:spPr>
          <a:xfrm>
            <a:off x="4453890" y="286226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087" name="Oval 31"/>
          <p:cNvSpPr/>
          <p:nvPr/>
        </p:nvSpPr>
        <p:spPr>
          <a:xfrm>
            <a:off x="4453890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88" name="Line 32"/>
          <p:cNvSpPr/>
          <p:nvPr/>
        </p:nvSpPr>
        <p:spPr>
          <a:xfrm>
            <a:off x="4453890" y="4595813"/>
            <a:ext cx="449263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89" name="Line 33"/>
          <p:cNvSpPr/>
          <p:nvPr/>
        </p:nvSpPr>
        <p:spPr>
          <a:xfrm>
            <a:off x="4498340" y="5675313"/>
            <a:ext cx="404813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90" name="Oval 34"/>
          <p:cNvSpPr/>
          <p:nvPr/>
        </p:nvSpPr>
        <p:spPr>
          <a:xfrm>
            <a:off x="4903153" y="2862263"/>
            <a:ext cx="406400" cy="414337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91" name="Oval 35"/>
          <p:cNvSpPr/>
          <p:nvPr/>
        </p:nvSpPr>
        <p:spPr>
          <a:xfrm>
            <a:off x="4903153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092" name="Line 36"/>
          <p:cNvSpPr/>
          <p:nvPr/>
        </p:nvSpPr>
        <p:spPr>
          <a:xfrm>
            <a:off x="4903153" y="4595813"/>
            <a:ext cx="4492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93" name="Line 37"/>
          <p:cNvSpPr/>
          <p:nvPr/>
        </p:nvSpPr>
        <p:spPr>
          <a:xfrm>
            <a:off x="4903153" y="5675313"/>
            <a:ext cx="4492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094" name="Oval 38"/>
          <p:cNvSpPr/>
          <p:nvPr/>
        </p:nvSpPr>
        <p:spPr>
          <a:xfrm>
            <a:off x="5577840" y="369570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095" name="Oval 39"/>
          <p:cNvSpPr/>
          <p:nvPr/>
        </p:nvSpPr>
        <p:spPr>
          <a:xfrm>
            <a:off x="5533390" y="286385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6" name="Group 40"/>
          <p:cNvGrpSpPr/>
          <p:nvPr/>
        </p:nvGrpSpPr>
        <p:grpSpPr>
          <a:xfrm>
            <a:off x="5307965" y="4595813"/>
            <a:ext cx="900113" cy="404812"/>
            <a:chOff x="1548" y="3152"/>
            <a:chExt cx="396" cy="258"/>
          </a:xfrm>
        </p:grpSpPr>
        <p:sp>
          <p:nvSpPr>
            <p:cNvPr id="35907" name="Line 41"/>
            <p:cNvSpPr/>
            <p:nvPr/>
          </p:nvSpPr>
          <p:spPr>
            <a:xfrm flipV="1">
              <a:off x="1548" y="3407"/>
              <a:ext cx="396" cy="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908" name="Line 42"/>
            <p:cNvSpPr/>
            <p:nvPr/>
          </p:nvSpPr>
          <p:spPr>
            <a:xfrm flipV="1">
              <a:off x="1548" y="3152"/>
              <a:ext cx="0" cy="25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43"/>
          <p:cNvGrpSpPr/>
          <p:nvPr/>
        </p:nvGrpSpPr>
        <p:grpSpPr>
          <a:xfrm>
            <a:off x="5307965" y="5316538"/>
            <a:ext cx="900113" cy="360362"/>
            <a:chOff x="1548" y="2727"/>
            <a:chExt cx="396" cy="227"/>
          </a:xfrm>
        </p:grpSpPr>
        <p:sp>
          <p:nvSpPr>
            <p:cNvPr id="35905" name="Line 44"/>
            <p:cNvSpPr/>
            <p:nvPr/>
          </p:nvSpPr>
          <p:spPr>
            <a:xfrm flipV="1">
              <a:off x="1548" y="2727"/>
              <a:ext cx="396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906" name="Line 45"/>
            <p:cNvSpPr/>
            <p:nvPr/>
          </p:nvSpPr>
          <p:spPr>
            <a:xfrm>
              <a:off x="1548" y="2727"/>
              <a:ext cx="0" cy="22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85102" name="Oval 46"/>
          <p:cNvSpPr/>
          <p:nvPr/>
        </p:nvSpPr>
        <p:spPr>
          <a:xfrm>
            <a:off x="6208078" y="2862263"/>
            <a:ext cx="406400" cy="414337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85103" name="Oval 47"/>
          <p:cNvSpPr/>
          <p:nvPr/>
        </p:nvSpPr>
        <p:spPr>
          <a:xfrm>
            <a:off x="6208078" y="3695700"/>
            <a:ext cx="406400" cy="414338"/>
          </a:xfrm>
          <a:prstGeom prst="ellipse">
            <a:avLst/>
          </a:prstGeom>
          <a:solidFill>
            <a:srgbClr val="FF9933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8" name="Group 48"/>
          <p:cNvGrpSpPr/>
          <p:nvPr/>
        </p:nvGrpSpPr>
        <p:grpSpPr>
          <a:xfrm>
            <a:off x="6658928" y="4640263"/>
            <a:ext cx="450850" cy="360362"/>
            <a:chOff x="1548" y="2727"/>
            <a:chExt cx="396" cy="227"/>
          </a:xfrm>
        </p:grpSpPr>
        <p:sp>
          <p:nvSpPr>
            <p:cNvPr id="35903" name="Line 49"/>
            <p:cNvSpPr/>
            <p:nvPr/>
          </p:nvSpPr>
          <p:spPr>
            <a:xfrm flipV="1">
              <a:off x="1548" y="2727"/>
              <a:ext cx="396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904" name="Line 50"/>
            <p:cNvSpPr/>
            <p:nvPr/>
          </p:nvSpPr>
          <p:spPr>
            <a:xfrm>
              <a:off x="1548" y="2727"/>
              <a:ext cx="0" cy="22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85107" name="Oval 51"/>
          <p:cNvSpPr/>
          <p:nvPr/>
        </p:nvSpPr>
        <p:spPr>
          <a:xfrm>
            <a:off x="6658928" y="2862263"/>
            <a:ext cx="406400" cy="414337"/>
          </a:xfrm>
          <a:prstGeom prst="ellipse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108" name="Oval 52"/>
          <p:cNvSpPr/>
          <p:nvPr/>
        </p:nvSpPr>
        <p:spPr>
          <a:xfrm>
            <a:off x="6658928" y="3695700"/>
            <a:ext cx="406400" cy="414338"/>
          </a:xfrm>
          <a:prstGeom prst="ellipse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85109" name="Rectangle 53" descr="宽上对角线"/>
          <p:cNvSpPr/>
          <p:nvPr/>
        </p:nvSpPr>
        <p:spPr>
          <a:xfrm>
            <a:off x="7154228" y="4640263"/>
            <a:ext cx="449262" cy="360362"/>
          </a:xfrm>
          <a:prstGeom prst="rect">
            <a:avLst/>
          </a:prstGeom>
          <a:blipFill rotWithShape="0">
            <a:blip r:embed="rId6"/>
          </a:blip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5110" name="AutoShape 54"/>
          <p:cNvSpPr/>
          <p:nvPr/>
        </p:nvSpPr>
        <p:spPr>
          <a:xfrm>
            <a:off x="7771765" y="4826000"/>
            <a:ext cx="114300" cy="688975"/>
          </a:xfrm>
          <a:prstGeom prst="rightBrace">
            <a:avLst>
              <a:gd name="adj1" fmla="val 50147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5111" name="Text Box 55"/>
          <p:cNvSpPr txBox="1"/>
          <p:nvPr/>
        </p:nvSpPr>
        <p:spPr>
          <a:xfrm>
            <a:off x="8054340" y="4910138"/>
            <a:ext cx="269875" cy="198437"/>
          </a:xfrm>
          <a:prstGeom prst="rect">
            <a:avLst/>
          </a:prstGeom>
          <a:noFill/>
          <a:ln w="2857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不定</a:t>
            </a:r>
            <a:endParaRPr lang="zh-CN" altLang="en-US" sz="3600" b="1" dirty="0"/>
          </a:p>
        </p:txBody>
      </p:sp>
      <p:sp>
        <p:nvSpPr>
          <p:cNvPr id="685112" name="Rectangle 56" descr="宽上对角线"/>
          <p:cNvSpPr/>
          <p:nvPr/>
        </p:nvSpPr>
        <p:spPr>
          <a:xfrm>
            <a:off x="7154228" y="5316538"/>
            <a:ext cx="449262" cy="360362"/>
          </a:xfrm>
          <a:prstGeom prst="rect">
            <a:avLst/>
          </a:prstGeom>
          <a:blipFill rotWithShape="0">
            <a:blip r:embed="rId6"/>
          </a:blip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85113" name="Line 57"/>
          <p:cNvSpPr/>
          <p:nvPr/>
        </p:nvSpPr>
        <p:spPr>
          <a:xfrm>
            <a:off x="6208078" y="5000625"/>
            <a:ext cx="4492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114" name="Line 58"/>
          <p:cNvSpPr/>
          <p:nvPr/>
        </p:nvSpPr>
        <p:spPr>
          <a:xfrm>
            <a:off x="6208078" y="5316538"/>
            <a:ext cx="4492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115" name="Line 59"/>
          <p:cNvSpPr/>
          <p:nvPr/>
        </p:nvSpPr>
        <p:spPr>
          <a:xfrm>
            <a:off x="6658928" y="5316538"/>
            <a:ext cx="4492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5116" name="Line 60"/>
          <p:cNvSpPr/>
          <p:nvPr/>
        </p:nvSpPr>
        <p:spPr>
          <a:xfrm flipH="1">
            <a:off x="7061298" y="3335338"/>
            <a:ext cx="4763" cy="2835275"/>
          </a:xfrm>
          <a:prstGeom prst="line">
            <a:avLst/>
          </a:prstGeom>
          <a:ln w="3810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85117" name="Text Box 61"/>
          <p:cNvSpPr txBox="1"/>
          <p:nvPr/>
        </p:nvSpPr>
        <p:spPr>
          <a:xfrm>
            <a:off x="2518728" y="6107113"/>
            <a:ext cx="630237" cy="269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不变</a:t>
            </a:r>
            <a:endParaRPr lang="zh-CN" altLang="en-US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18" name="Text Box 62"/>
          <p:cNvSpPr txBox="1"/>
          <p:nvPr/>
        </p:nvSpPr>
        <p:spPr>
          <a:xfrm>
            <a:off x="6612036" y="6126163"/>
            <a:ext cx="630237" cy="3159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禁止</a:t>
            </a:r>
          </a:p>
        </p:txBody>
      </p:sp>
      <p:sp>
        <p:nvSpPr>
          <p:cNvPr id="685119" name="Text Box 63"/>
          <p:cNvSpPr txBox="1"/>
          <p:nvPr/>
        </p:nvSpPr>
        <p:spPr>
          <a:xfrm>
            <a:off x="3102928" y="6126163"/>
            <a:ext cx="630237" cy="3238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置</a:t>
            </a:r>
            <a:r>
              <a:rPr lang="en-US" altLang="zh-CN" sz="1800" b="1" dirty="0">
                <a:solidFill>
                  <a:srgbClr val="000099"/>
                </a:solidFill>
                <a:latin typeface="+mn-ea"/>
              </a:rPr>
              <a:t>1</a:t>
            </a:r>
            <a:endParaRPr lang="en-US" altLang="zh-CN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0" name="Text Box 64"/>
          <p:cNvSpPr txBox="1"/>
          <p:nvPr/>
        </p:nvSpPr>
        <p:spPr>
          <a:xfrm>
            <a:off x="3715703" y="6108700"/>
            <a:ext cx="630237" cy="269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不变</a:t>
            </a:r>
            <a:endParaRPr lang="zh-CN" altLang="en-US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1" name="Text Box 65"/>
          <p:cNvSpPr txBox="1"/>
          <p:nvPr/>
        </p:nvSpPr>
        <p:spPr>
          <a:xfrm>
            <a:off x="4318953" y="6126163"/>
            <a:ext cx="630237" cy="3238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置</a:t>
            </a:r>
            <a:r>
              <a:rPr lang="en-US" altLang="zh-CN" sz="1800" b="1" dirty="0">
                <a:solidFill>
                  <a:srgbClr val="000099"/>
                </a:solidFill>
                <a:latin typeface="+mn-ea"/>
              </a:rPr>
              <a:t>1</a:t>
            </a:r>
            <a:endParaRPr lang="en-US" altLang="zh-CN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2" name="Text Box 66"/>
          <p:cNvSpPr txBox="1"/>
          <p:nvPr/>
        </p:nvSpPr>
        <p:spPr>
          <a:xfrm>
            <a:off x="4831271" y="6126163"/>
            <a:ext cx="630237" cy="269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不变</a:t>
            </a:r>
            <a:endParaRPr lang="zh-CN" altLang="en-US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3" name="Text Box 67"/>
          <p:cNvSpPr txBox="1"/>
          <p:nvPr/>
        </p:nvSpPr>
        <p:spPr>
          <a:xfrm>
            <a:off x="5488940" y="6126163"/>
            <a:ext cx="585788" cy="3159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置</a:t>
            </a:r>
            <a:r>
              <a:rPr lang="en-US" altLang="zh-CN" sz="1800" b="1" dirty="0">
                <a:solidFill>
                  <a:srgbClr val="000099"/>
                </a:solidFill>
                <a:latin typeface="+mn-ea"/>
              </a:rPr>
              <a:t>0</a:t>
            </a:r>
            <a:endParaRPr lang="en-US" altLang="zh-CN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4" name="Text Box 68"/>
          <p:cNvSpPr txBox="1"/>
          <p:nvPr/>
        </p:nvSpPr>
        <p:spPr>
          <a:xfrm>
            <a:off x="6119178" y="6126163"/>
            <a:ext cx="630237" cy="2698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+mn-ea"/>
              </a:rPr>
              <a:t>不变</a:t>
            </a:r>
            <a:endParaRPr lang="zh-CN" altLang="en-US" sz="1800" dirty="0">
              <a:solidFill>
                <a:srgbClr val="000099"/>
              </a:solidFill>
              <a:latin typeface="+mn-ea"/>
            </a:endParaRPr>
          </a:p>
        </p:txBody>
      </p:sp>
      <p:sp>
        <p:nvSpPr>
          <p:cNvPr id="685128" name="AutoShape 72"/>
          <p:cNvSpPr/>
          <p:nvPr/>
        </p:nvSpPr>
        <p:spPr>
          <a:xfrm>
            <a:off x="853440" y="4095750"/>
            <a:ext cx="1800225" cy="346234"/>
          </a:xfrm>
          <a:prstGeom prst="wedgeEllipseCallout">
            <a:avLst>
              <a:gd name="adj1" fmla="val 39949"/>
              <a:gd name="adj2" fmla="val 125097"/>
            </a:avLst>
          </a:prstGeom>
          <a:noFill/>
          <a:ln w="1905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600" b="1" dirty="0">
                <a:solidFill>
                  <a:srgbClr val="3333CC"/>
                </a:solidFill>
                <a:latin typeface="Times New Roman" panose="02020603050405020304" pitchFamily="18" charset="0"/>
                <a:ea typeface="宋体-方正超大字符集" pitchFamily="65" charset="-122"/>
              </a:rPr>
              <a:t>初始状态为</a:t>
            </a:r>
            <a:r>
              <a:rPr lang="en-US" altLang="zh-CN" sz="1600" b="1" dirty="0">
                <a:solidFill>
                  <a:srgbClr val="3333CC"/>
                </a:solidFill>
                <a:latin typeface="Times New Roman" panose="02020603050405020304" pitchFamily="18" charset="0"/>
                <a:ea typeface="宋体-方正超大字符集" pitchFamily="65" charset="-122"/>
              </a:rPr>
              <a:t>0</a:t>
            </a:r>
          </a:p>
        </p:txBody>
      </p:sp>
      <p:sp>
        <p:nvSpPr>
          <p:cNvPr id="35901" name="Rectangle 76"/>
          <p:cNvSpPr/>
          <p:nvPr/>
        </p:nvSpPr>
        <p:spPr>
          <a:xfrm>
            <a:off x="761683" y="1383665"/>
            <a:ext cx="1320800" cy="430213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6)</a:t>
            </a:r>
            <a:r>
              <a:rPr lang="zh-CN" altLang="en-US" sz="2200" b="1" dirty="0">
                <a:latin typeface="+mn-ea"/>
              </a:rPr>
              <a:t>波形图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8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8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8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8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500"/>
                                        <p:tgtEl>
                                          <p:spTgt spid="68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500"/>
                                        <p:tgtEl>
                                          <p:spTgt spid="68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500"/>
                                        <p:tgtEl>
                                          <p:spTgt spid="68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68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68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68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500"/>
                                        <p:tgtEl>
                                          <p:spTgt spid="68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500"/>
                                        <p:tgtEl>
                                          <p:spTgt spid="68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85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68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3" dur="500"/>
                                        <p:tgtEl>
                                          <p:spTgt spid="68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500"/>
                                        <p:tgtEl>
                                          <p:spTgt spid="68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68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68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68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68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2" dur="500"/>
                                        <p:tgtEl>
                                          <p:spTgt spid="68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6" dur="500"/>
                                        <p:tgtEl>
                                          <p:spTgt spid="68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8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6" dur="500"/>
                                        <p:tgtEl>
                                          <p:spTgt spid="68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500"/>
                                        <p:tgtEl>
                                          <p:spTgt spid="68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6" dur="500"/>
                                        <p:tgtEl>
                                          <p:spTgt spid="68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1" dur="500"/>
                                        <p:tgtEl>
                                          <p:spTgt spid="68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5" dur="500"/>
                                        <p:tgtEl>
                                          <p:spTgt spid="68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0" dur="500"/>
                                        <p:tgtEl>
                                          <p:spTgt spid="68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5" dur="500"/>
                                        <p:tgtEl>
                                          <p:spTgt spid="68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0" dur="500"/>
                                        <p:tgtEl>
                                          <p:spTgt spid="68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5" dur="500"/>
                                        <p:tgtEl>
                                          <p:spTgt spid="68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0" dur="500"/>
                                        <p:tgtEl>
                                          <p:spTgt spid="68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4" dur="500"/>
                                        <p:tgtEl>
                                          <p:spTgt spid="68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8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4" dur="500"/>
                                        <p:tgtEl>
                                          <p:spTgt spid="68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9" dur="500"/>
                                        <p:tgtEl>
                                          <p:spTgt spid="68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3" dur="500"/>
                                        <p:tgtEl>
                                          <p:spTgt spid="68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8" dur="500"/>
                                        <p:tgtEl>
                                          <p:spTgt spid="68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3" dur="500"/>
                                        <p:tgtEl>
                                          <p:spTgt spid="68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8" dur="500"/>
                                        <p:tgtEl>
                                          <p:spTgt spid="68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3" dur="500"/>
                                        <p:tgtEl>
                                          <p:spTgt spid="68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8" dur="500"/>
                                        <p:tgtEl>
                                          <p:spTgt spid="68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2" dur="500"/>
                                        <p:tgtEl>
                                          <p:spTgt spid="68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685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7" dur="500"/>
                                        <p:tgtEl>
                                          <p:spTgt spid="68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2" dur="500"/>
                                        <p:tgtEl>
                                          <p:spTgt spid="68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7" dur="500"/>
                                        <p:tgtEl>
                                          <p:spTgt spid="68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1" dur="500"/>
                                        <p:tgtEl>
                                          <p:spTgt spid="68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6" dur="500"/>
                                        <p:tgtEl>
                                          <p:spTgt spid="68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0" dur="500"/>
                                        <p:tgtEl>
                                          <p:spTgt spid="68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58" grpId="0" bldLvl="0" animBg="1"/>
      <p:bldP spid="685059" grpId="0"/>
      <p:bldP spid="685064" grpId="0" bldLvl="0" animBg="1"/>
      <p:bldP spid="685065" grpId="0" bldLvl="0" animBg="1"/>
      <p:bldP spid="685066" grpId="0" bldLvl="0" animBg="1"/>
      <p:bldP spid="685067" grpId="0" bldLvl="0" animBg="1"/>
      <p:bldP spid="685074" grpId="0" bldLvl="0" animBg="1"/>
      <p:bldP spid="685075" grpId="0" bldLvl="0" animBg="1"/>
      <p:bldP spid="685076" grpId="0" bldLvl="0" animBg="1"/>
      <p:bldP spid="685077" grpId="0" bldLvl="0" animBg="1"/>
      <p:bldP spid="685086" grpId="0" bldLvl="0" animBg="1"/>
      <p:bldP spid="685087" grpId="0" bldLvl="0" animBg="1"/>
      <p:bldP spid="685090" grpId="0" bldLvl="0" animBg="1"/>
      <p:bldP spid="685091" grpId="0" bldLvl="0" animBg="1"/>
      <p:bldP spid="685094" grpId="0" bldLvl="0" animBg="1"/>
      <p:bldP spid="685095" grpId="0" bldLvl="0" animBg="1"/>
      <p:bldP spid="685102" grpId="0" bldLvl="0" animBg="1"/>
      <p:bldP spid="685103" grpId="0" bldLvl="0" animBg="1"/>
      <p:bldP spid="685107" grpId="0" bldLvl="0" animBg="1"/>
      <p:bldP spid="685108" grpId="0" bldLvl="0" animBg="1"/>
      <p:bldP spid="685109" grpId="0" bldLvl="0" animBg="1"/>
      <p:bldP spid="685110" grpId="0" bldLvl="0" animBg="1"/>
      <p:bldP spid="685111" grpId="0"/>
      <p:bldP spid="685112" grpId="0" bldLvl="0" animBg="1"/>
      <p:bldP spid="685117" grpId="0"/>
      <p:bldP spid="685118" grpId="0"/>
      <p:bldP spid="685119" grpId="0"/>
      <p:bldP spid="685120" grpId="0"/>
      <p:bldP spid="685121" grpId="0"/>
      <p:bldP spid="685122" grpId="0"/>
      <p:bldP spid="685123" grpId="0"/>
      <p:bldP spid="6851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本节主要内容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32760" y="1382395"/>
            <a:ext cx="27044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6.1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时序电路的定义</a:t>
            </a:r>
            <a:endParaRPr lang="zh-CN" altLang="en-US" sz="240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3870" y="1957070"/>
            <a:ext cx="3702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6.2 触发器结构、触发方式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51810" y="2531745"/>
            <a:ext cx="34626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6.3</a:t>
            </a:r>
            <a:r>
              <a:rPr lang="zh-CN" altLang="en-US"/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主从结构触发器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58795" y="3106420"/>
            <a:ext cx="34626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6.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4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维持阻塞结构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触发器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74035" y="3642868"/>
            <a:ext cx="34626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6.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5 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时序电路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的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类型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420" y="981075"/>
            <a:ext cx="5657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触发器描述方法（与非门构成）</a:t>
            </a:r>
          </a:p>
        </p:txBody>
      </p:sp>
      <p:pic>
        <p:nvPicPr>
          <p:cNvPr id="68608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05" y="2541905"/>
            <a:ext cx="7315200" cy="1611313"/>
          </a:xfrm>
          <a:prstGeom prst="rect">
            <a:avLst/>
          </a:prstGeom>
          <a:noFill/>
          <a:ln w="12700">
            <a:noFill/>
          </a:ln>
        </p:spPr>
      </p:pic>
      <p:grpSp>
        <p:nvGrpSpPr>
          <p:cNvPr id="3" name="Group 4"/>
          <p:cNvGrpSpPr/>
          <p:nvPr/>
        </p:nvGrpSpPr>
        <p:grpSpPr>
          <a:xfrm>
            <a:off x="2795905" y="4523105"/>
            <a:ext cx="609600" cy="1452563"/>
            <a:chOff x="1440" y="2544"/>
            <a:chExt cx="384" cy="915"/>
          </a:xfrm>
        </p:grpSpPr>
        <p:grpSp>
          <p:nvGrpSpPr>
            <p:cNvPr id="36917" name="Group 5"/>
            <p:cNvGrpSpPr/>
            <p:nvPr/>
          </p:nvGrpSpPr>
          <p:grpSpPr>
            <a:xfrm>
              <a:off x="1440" y="3120"/>
              <a:ext cx="366" cy="339"/>
              <a:chOff x="1440" y="3120"/>
              <a:chExt cx="366" cy="339"/>
            </a:xfrm>
          </p:grpSpPr>
          <p:sp>
            <p:nvSpPr>
              <p:cNvPr id="36921" name="Line 6"/>
              <p:cNvSpPr/>
              <p:nvPr/>
            </p:nvSpPr>
            <p:spPr>
              <a:xfrm flipV="1">
                <a:off x="1440" y="3456"/>
                <a:ext cx="366" cy="3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22" name="Line 7"/>
              <p:cNvSpPr/>
              <p:nvPr/>
            </p:nvSpPr>
            <p:spPr>
              <a:xfrm>
                <a:off x="1440" y="3120"/>
                <a:ext cx="0" cy="337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6918" name="Group 8"/>
            <p:cNvGrpSpPr/>
            <p:nvPr/>
          </p:nvGrpSpPr>
          <p:grpSpPr>
            <a:xfrm>
              <a:off x="1440" y="2544"/>
              <a:ext cx="384" cy="324"/>
              <a:chOff x="1440" y="2544"/>
              <a:chExt cx="384" cy="324"/>
            </a:xfrm>
          </p:grpSpPr>
          <p:sp>
            <p:nvSpPr>
              <p:cNvPr id="36919" name="Line 9"/>
              <p:cNvSpPr/>
              <p:nvPr/>
            </p:nvSpPr>
            <p:spPr>
              <a:xfrm>
                <a:off x="1440" y="2544"/>
                <a:ext cx="384" cy="0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920" name="Line 10"/>
              <p:cNvSpPr/>
              <p:nvPr/>
            </p:nvSpPr>
            <p:spPr>
              <a:xfrm>
                <a:off x="1440" y="2544"/>
                <a:ext cx="0" cy="324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" name="Group 11"/>
          <p:cNvGrpSpPr/>
          <p:nvPr/>
        </p:nvGrpSpPr>
        <p:grpSpPr>
          <a:xfrm>
            <a:off x="2814955" y="2770505"/>
            <a:ext cx="4210050" cy="3810000"/>
            <a:chOff x="1440" y="1440"/>
            <a:chExt cx="2652" cy="2400"/>
          </a:xfrm>
        </p:grpSpPr>
        <p:sp>
          <p:nvSpPr>
            <p:cNvPr id="36909" name="Line 12"/>
            <p:cNvSpPr/>
            <p:nvPr/>
          </p:nvSpPr>
          <p:spPr>
            <a:xfrm>
              <a:off x="1440" y="1440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0" name="Line 13"/>
            <p:cNvSpPr/>
            <p:nvPr/>
          </p:nvSpPr>
          <p:spPr>
            <a:xfrm>
              <a:off x="1824" y="1440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1" name="Line 14"/>
            <p:cNvSpPr/>
            <p:nvPr/>
          </p:nvSpPr>
          <p:spPr>
            <a:xfrm>
              <a:off x="2208" y="1440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2" name="Line 15"/>
            <p:cNvSpPr/>
            <p:nvPr/>
          </p:nvSpPr>
          <p:spPr>
            <a:xfrm>
              <a:off x="2592" y="1488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3" name="Line 16"/>
            <p:cNvSpPr/>
            <p:nvPr/>
          </p:nvSpPr>
          <p:spPr>
            <a:xfrm>
              <a:off x="2976" y="1440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4" name="Line 17"/>
            <p:cNvSpPr/>
            <p:nvPr/>
          </p:nvSpPr>
          <p:spPr>
            <a:xfrm>
              <a:off x="3348" y="1440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5" name="Line 18"/>
            <p:cNvSpPr/>
            <p:nvPr/>
          </p:nvSpPr>
          <p:spPr>
            <a:xfrm>
              <a:off x="3708" y="1536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916" name="Line 19"/>
            <p:cNvSpPr/>
            <p:nvPr/>
          </p:nvSpPr>
          <p:spPr>
            <a:xfrm>
              <a:off x="4092" y="1536"/>
              <a:ext cx="0" cy="230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6" name="Group 20"/>
          <p:cNvGrpSpPr/>
          <p:nvPr/>
        </p:nvGrpSpPr>
        <p:grpSpPr>
          <a:xfrm>
            <a:off x="1424305" y="4599305"/>
            <a:ext cx="1371600" cy="1065213"/>
            <a:chOff x="576" y="2592"/>
            <a:chExt cx="864" cy="671"/>
          </a:xfrm>
        </p:grpSpPr>
        <p:grpSp>
          <p:nvGrpSpPr>
            <p:cNvPr id="36903" name="Group 21"/>
            <p:cNvGrpSpPr/>
            <p:nvPr/>
          </p:nvGrpSpPr>
          <p:grpSpPr>
            <a:xfrm>
              <a:off x="576" y="2976"/>
              <a:ext cx="864" cy="287"/>
              <a:chOff x="576" y="2976"/>
              <a:chExt cx="864" cy="287"/>
            </a:xfrm>
          </p:grpSpPr>
          <p:sp>
            <p:nvSpPr>
              <p:cNvPr id="36907" name="Line 22"/>
              <p:cNvSpPr/>
              <p:nvPr/>
            </p:nvSpPr>
            <p:spPr>
              <a:xfrm>
                <a:off x="864" y="3120"/>
                <a:ext cx="576" cy="0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graphicFrame>
            <p:nvGraphicFramePr>
              <p:cNvPr id="36908" name="Object 23"/>
              <p:cNvGraphicFramePr>
                <a:graphicFrameLocks noChangeAspect="1"/>
              </p:cNvGraphicFramePr>
              <p:nvPr/>
            </p:nvGraphicFramePr>
            <p:xfrm>
              <a:off x="576" y="2976"/>
              <a:ext cx="189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13" r:id="rId5" imgW="152400" imgH="228600" progId="Equation.3">
                      <p:embed/>
                    </p:oleObj>
                  </mc:Choice>
                  <mc:Fallback>
                    <p:oleObj r:id="rId5" imgW="152400" imgH="228600" progId="Equation.3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76" y="2976"/>
                            <a:ext cx="189" cy="28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6904" name="Group 24"/>
            <p:cNvGrpSpPr/>
            <p:nvPr/>
          </p:nvGrpSpPr>
          <p:grpSpPr>
            <a:xfrm>
              <a:off x="576" y="2592"/>
              <a:ext cx="864" cy="288"/>
              <a:chOff x="576" y="2592"/>
              <a:chExt cx="864" cy="288"/>
            </a:xfrm>
          </p:grpSpPr>
          <p:sp>
            <p:nvSpPr>
              <p:cNvPr id="36905" name="Line 25"/>
              <p:cNvSpPr/>
              <p:nvPr/>
            </p:nvSpPr>
            <p:spPr>
              <a:xfrm>
                <a:off x="864" y="2880"/>
                <a:ext cx="576" cy="0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graphicFrame>
            <p:nvGraphicFramePr>
              <p:cNvPr id="36906" name="Object 26"/>
              <p:cNvGraphicFramePr>
                <a:graphicFrameLocks noChangeAspect="1"/>
              </p:cNvGraphicFramePr>
              <p:nvPr/>
            </p:nvGraphicFramePr>
            <p:xfrm>
              <a:off x="576" y="2592"/>
              <a:ext cx="189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14" r:id="rId7" imgW="152400" imgH="190500" progId="Equation.3">
                      <p:embed/>
                    </p:oleObj>
                  </mc:Choice>
                  <mc:Fallback>
                    <p:oleObj r:id="rId7" imgW="152400" imgH="19050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76" y="2592"/>
                            <a:ext cx="189" cy="23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" name="Group 27"/>
          <p:cNvGrpSpPr/>
          <p:nvPr/>
        </p:nvGrpSpPr>
        <p:grpSpPr>
          <a:xfrm>
            <a:off x="3329305" y="4523105"/>
            <a:ext cx="685800" cy="1447800"/>
            <a:chOff x="1776" y="2544"/>
            <a:chExt cx="432" cy="912"/>
          </a:xfrm>
        </p:grpSpPr>
        <p:sp>
          <p:nvSpPr>
            <p:cNvPr id="36901" name="Line 28"/>
            <p:cNvSpPr/>
            <p:nvPr/>
          </p:nvSpPr>
          <p:spPr>
            <a:xfrm rot="5400000">
              <a:off x="2016" y="2352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902" name="Line 29"/>
            <p:cNvSpPr/>
            <p:nvPr/>
          </p:nvSpPr>
          <p:spPr>
            <a:xfrm rot="5400000">
              <a:off x="1992" y="3240"/>
              <a:ext cx="0" cy="432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" name="Group 30"/>
          <p:cNvGrpSpPr/>
          <p:nvPr/>
        </p:nvGrpSpPr>
        <p:grpSpPr>
          <a:xfrm>
            <a:off x="3938905" y="4523105"/>
            <a:ext cx="685800" cy="1447800"/>
            <a:chOff x="1776" y="2544"/>
            <a:chExt cx="432" cy="912"/>
          </a:xfrm>
        </p:grpSpPr>
        <p:sp>
          <p:nvSpPr>
            <p:cNvPr id="36899" name="Line 31"/>
            <p:cNvSpPr/>
            <p:nvPr/>
          </p:nvSpPr>
          <p:spPr>
            <a:xfrm rot="5400000">
              <a:off x="2016" y="2352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900" name="Line 32"/>
            <p:cNvSpPr/>
            <p:nvPr/>
          </p:nvSpPr>
          <p:spPr>
            <a:xfrm rot="5400000">
              <a:off x="1992" y="3240"/>
              <a:ext cx="0" cy="432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1" name="Group 33"/>
          <p:cNvGrpSpPr/>
          <p:nvPr/>
        </p:nvGrpSpPr>
        <p:grpSpPr>
          <a:xfrm>
            <a:off x="4548505" y="4523105"/>
            <a:ext cx="685800" cy="1447800"/>
            <a:chOff x="1776" y="2544"/>
            <a:chExt cx="432" cy="912"/>
          </a:xfrm>
        </p:grpSpPr>
        <p:sp>
          <p:nvSpPr>
            <p:cNvPr id="36897" name="Line 34"/>
            <p:cNvSpPr/>
            <p:nvPr/>
          </p:nvSpPr>
          <p:spPr>
            <a:xfrm rot="5400000">
              <a:off x="2016" y="2352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98" name="Line 35"/>
            <p:cNvSpPr/>
            <p:nvPr/>
          </p:nvSpPr>
          <p:spPr>
            <a:xfrm rot="5400000">
              <a:off x="1992" y="3240"/>
              <a:ext cx="0" cy="432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2" name="Group 36"/>
          <p:cNvGrpSpPr/>
          <p:nvPr/>
        </p:nvGrpSpPr>
        <p:grpSpPr>
          <a:xfrm>
            <a:off x="5234305" y="4523105"/>
            <a:ext cx="609600" cy="1447800"/>
            <a:chOff x="2976" y="2544"/>
            <a:chExt cx="384" cy="912"/>
          </a:xfrm>
        </p:grpSpPr>
        <p:grpSp>
          <p:nvGrpSpPr>
            <p:cNvPr id="36891" name="Group 37"/>
            <p:cNvGrpSpPr/>
            <p:nvPr/>
          </p:nvGrpSpPr>
          <p:grpSpPr>
            <a:xfrm>
              <a:off x="2976" y="2544"/>
              <a:ext cx="384" cy="336"/>
              <a:chOff x="2976" y="2544"/>
              <a:chExt cx="384" cy="336"/>
            </a:xfrm>
          </p:grpSpPr>
          <p:sp>
            <p:nvSpPr>
              <p:cNvPr id="36895" name="Line 38"/>
              <p:cNvSpPr/>
              <p:nvPr/>
            </p:nvSpPr>
            <p:spPr>
              <a:xfrm>
                <a:off x="2976" y="2544"/>
                <a:ext cx="0" cy="336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96" name="Line 39"/>
              <p:cNvSpPr/>
              <p:nvPr/>
            </p:nvSpPr>
            <p:spPr>
              <a:xfrm rot="5400000">
                <a:off x="3168" y="2688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6892" name="Group 40"/>
            <p:cNvGrpSpPr/>
            <p:nvPr/>
          </p:nvGrpSpPr>
          <p:grpSpPr>
            <a:xfrm>
              <a:off x="2976" y="3120"/>
              <a:ext cx="384" cy="336"/>
              <a:chOff x="2976" y="3120"/>
              <a:chExt cx="384" cy="336"/>
            </a:xfrm>
          </p:grpSpPr>
          <p:sp>
            <p:nvSpPr>
              <p:cNvPr id="36893" name="Line 41"/>
              <p:cNvSpPr/>
              <p:nvPr/>
            </p:nvSpPr>
            <p:spPr>
              <a:xfrm>
                <a:off x="2976" y="3120"/>
                <a:ext cx="0" cy="336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894" name="Line 42"/>
              <p:cNvSpPr/>
              <p:nvPr/>
            </p:nvSpPr>
            <p:spPr>
              <a:xfrm rot="5400000">
                <a:off x="3168" y="2928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" name="Group 43"/>
          <p:cNvGrpSpPr/>
          <p:nvPr/>
        </p:nvGrpSpPr>
        <p:grpSpPr>
          <a:xfrm>
            <a:off x="5767705" y="5056505"/>
            <a:ext cx="609600" cy="381000"/>
            <a:chOff x="3312" y="2880"/>
            <a:chExt cx="384" cy="240"/>
          </a:xfrm>
        </p:grpSpPr>
        <p:sp>
          <p:nvSpPr>
            <p:cNvPr id="36889" name="Line 44"/>
            <p:cNvSpPr/>
            <p:nvPr/>
          </p:nvSpPr>
          <p:spPr>
            <a:xfrm rot="5400000">
              <a:off x="3504" y="268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90" name="Line 45"/>
            <p:cNvSpPr/>
            <p:nvPr/>
          </p:nvSpPr>
          <p:spPr>
            <a:xfrm rot="5400000">
              <a:off x="3504" y="292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6" name="Group 46"/>
          <p:cNvGrpSpPr/>
          <p:nvPr/>
        </p:nvGrpSpPr>
        <p:grpSpPr>
          <a:xfrm>
            <a:off x="6377305" y="5056505"/>
            <a:ext cx="609600" cy="381000"/>
            <a:chOff x="3312" y="2880"/>
            <a:chExt cx="384" cy="240"/>
          </a:xfrm>
        </p:grpSpPr>
        <p:sp>
          <p:nvSpPr>
            <p:cNvPr id="36887" name="Line 47"/>
            <p:cNvSpPr/>
            <p:nvPr/>
          </p:nvSpPr>
          <p:spPr>
            <a:xfrm rot="5400000">
              <a:off x="3504" y="268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88" name="Line 48"/>
            <p:cNvSpPr/>
            <p:nvPr/>
          </p:nvSpPr>
          <p:spPr>
            <a:xfrm rot="5400000">
              <a:off x="3504" y="292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" name="Group 49"/>
          <p:cNvGrpSpPr/>
          <p:nvPr/>
        </p:nvGrpSpPr>
        <p:grpSpPr>
          <a:xfrm>
            <a:off x="6986905" y="5056505"/>
            <a:ext cx="1447800" cy="381000"/>
            <a:chOff x="3312" y="2880"/>
            <a:chExt cx="384" cy="240"/>
          </a:xfrm>
        </p:grpSpPr>
        <p:sp>
          <p:nvSpPr>
            <p:cNvPr id="36885" name="Line 50"/>
            <p:cNvSpPr/>
            <p:nvPr/>
          </p:nvSpPr>
          <p:spPr>
            <a:xfrm rot="5400000">
              <a:off x="3504" y="268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886" name="Line 51"/>
            <p:cNvSpPr/>
            <p:nvPr/>
          </p:nvSpPr>
          <p:spPr>
            <a:xfrm rot="5400000">
              <a:off x="3504" y="2928"/>
              <a:ext cx="0" cy="384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86132" name="AutoShape 52"/>
          <p:cNvSpPr/>
          <p:nvPr/>
        </p:nvSpPr>
        <p:spPr>
          <a:xfrm>
            <a:off x="581343" y="4191318"/>
            <a:ext cx="1800225" cy="407987"/>
          </a:xfrm>
          <a:prstGeom prst="wedgeEllipseCallout">
            <a:avLst>
              <a:gd name="adj1" fmla="val 39949"/>
              <a:gd name="adj2" fmla="val 125097"/>
            </a:avLst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-方正超大字符集" pitchFamily="65" charset="-122"/>
              </a:rPr>
              <a:t>初始状态为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-方正超大字符集" pitchFamily="65" charset="-122"/>
              </a:rPr>
              <a:t>0</a:t>
            </a:r>
          </a:p>
        </p:txBody>
      </p:sp>
      <p:sp>
        <p:nvSpPr>
          <p:cNvPr id="36879" name="Text Box 55"/>
          <p:cNvSpPr txBox="1"/>
          <p:nvPr/>
        </p:nvSpPr>
        <p:spPr>
          <a:xfrm>
            <a:off x="874883" y="1543685"/>
            <a:ext cx="10625455" cy="461665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30000"/>
              </a:spcBef>
              <a:buNone/>
            </a:pPr>
            <a:r>
              <a:rPr lang="zh-CN" altLang="en-US" sz="2000" b="1" dirty="0"/>
              <a:t>例</a:t>
            </a:r>
            <a:r>
              <a:rPr lang="en-US" altLang="zh-CN" sz="2000" b="1" dirty="0"/>
              <a:t>1  </a:t>
            </a:r>
            <a:r>
              <a:rPr lang="zh-CN" altLang="en-US" sz="2000" b="1" dirty="0" smtClean="0"/>
              <a:t>与非门</a:t>
            </a:r>
            <a:r>
              <a:rPr lang="zh-CN" altLang="en-US" sz="2000" b="1" dirty="0"/>
              <a:t>组成的基本</a:t>
            </a:r>
            <a:r>
              <a:rPr lang="en-US" altLang="zh-CN" sz="2000" b="1" dirty="0"/>
              <a:t>RS</a:t>
            </a:r>
            <a:r>
              <a:rPr lang="zh-CN" altLang="en-US" sz="2000" b="1" dirty="0" smtClean="0"/>
              <a:t>触发器，</a:t>
            </a:r>
            <a:r>
              <a:rPr lang="zh-CN" altLang="en-US" sz="2000" b="1" dirty="0"/>
              <a:t>设初始状态为</a:t>
            </a:r>
            <a:r>
              <a:rPr lang="en-US" altLang="zh-CN" sz="2000" b="1" dirty="0"/>
              <a:t>0</a:t>
            </a:r>
            <a:r>
              <a:rPr lang="zh-CN" altLang="en-US" sz="2000" b="1" dirty="0" smtClean="0"/>
              <a:t>，输入端波形图如下，</a:t>
            </a:r>
            <a:r>
              <a:rPr lang="zh-CN" altLang="en-US" sz="2000" b="1" dirty="0"/>
              <a:t>画</a:t>
            </a:r>
            <a:r>
              <a:rPr lang="zh-CN" altLang="en-US" sz="2000" b="1" dirty="0" smtClean="0"/>
              <a:t>出输出端波形</a:t>
            </a:r>
            <a:r>
              <a:rPr lang="zh-CN" altLang="en-US" sz="2000" b="1" dirty="0"/>
              <a:t>图。</a:t>
            </a:r>
          </a:p>
        </p:txBody>
      </p:sp>
      <p:sp>
        <p:nvSpPr>
          <p:cNvPr id="36880" name="文本框 7"/>
          <p:cNvSpPr txBox="1"/>
          <p:nvPr/>
        </p:nvSpPr>
        <p:spPr>
          <a:xfrm>
            <a:off x="1440180" y="2521268"/>
            <a:ext cx="411163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</a:rPr>
              <a:t>－</a:t>
            </a:r>
          </a:p>
        </p:txBody>
      </p:sp>
      <p:sp>
        <p:nvSpPr>
          <p:cNvPr id="36881" name="文本框 12"/>
          <p:cNvSpPr txBox="1"/>
          <p:nvPr/>
        </p:nvSpPr>
        <p:spPr>
          <a:xfrm>
            <a:off x="1459230" y="3288030"/>
            <a:ext cx="412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CC0000"/>
                </a:solidFill>
                <a:latin typeface="宋体" panose="02010600030101010101" pitchFamily="2" charset="-122"/>
              </a:rPr>
              <a:t>－</a:t>
            </a:r>
          </a:p>
        </p:txBody>
      </p:sp>
      <p:graphicFrame>
        <p:nvGraphicFramePr>
          <p:cNvPr id="36882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36268" y="216725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5" r:id="rId9" imgW="914400" imgH="215900" progId="Equation.KSEE3">
                  <p:embed/>
                </p:oleObj>
              </mc:Choice>
              <mc:Fallback>
                <p:oleObj r:id="rId9" imgW="914400" imgH="2159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36268" y="2167255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3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39105" y="201485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6" r:id="rId11" imgW="914400" imgH="215900" progId="Equation.KSEE3">
                  <p:embed/>
                </p:oleObj>
              </mc:Choice>
              <mc:Fallback>
                <p:oleObj r:id="rId11" imgW="914400" imgH="2159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39105" y="2014855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0420" y="934183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</a:t>
            </a:r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.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graphicFrame>
        <p:nvGraphicFramePr>
          <p:cNvPr id="688135" name="Object 7"/>
          <p:cNvGraphicFramePr>
            <a:graphicFrameLocks noChangeAspect="1"/>
          </p:cNvGraphicFramePr>
          <p:nvPr/>
        </p:nvGraphicFramePr>
        <p:xfrm>
          <a:off x="1466988" y="2893161"/>
          <a:ext cx="2027237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r:id="rId4" imgW="1364615" imgH="809625" progId="Word.Picture.8">
                  <p:embed/>
                </p:oleObj>
              </mc:Choice>
              <mc:Fallback>
                <p:oleObj r:id="rId4" imgW="1364615" imgH="809625" progId="Word.Picture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6988" y="2893161"/>
                        <a:ext cx="2027237" cy="1474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Rectangle 10"/>
          <p:cNvSpPr/>
          <p:nvPr/>
        </p:nvSpPr>
        <p:spPr>
          <a:xfrm>
            <a:off x="1208493" y="2026993"/>
            <a:ext cx="1656223" cy="430887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algn="ctr" eaLnBrk="1" hangingPunct="1">
              <a:spcBef>
                <a:spcPct val="0"/>
              </a:spcBef>
              <a:buNone/>
            </a:pPr>
            <a:r>
              <a:rPr lang="zh-CN" altLang="en-US" sz="2200" b="1" dirty="0"/>
              <a:t>(1)电路结构</a:t>
            </a:r>
            <a:endParaRPr lang="zh-CN" altLang="en-US" sz="2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5547" name="Rectangle 11"/>
          <p:cNvSpPr/>
          <p:nvPr/>
        </p:nvSpPr>
        <p:spPr>
          <a:xfrm>
            <a:off x="6585585" y="4178300"/>
            <a:ext cx="1800225" cy="5738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olidFill>
                  <a:srgbClr val="2513CB"/>
                </a:solidFill>
                <a:latin typeface="+mn-ea"/>
              </a:rPr>
              <a:t>时钟脉冲控制</a:t>
            </a:r>
          </a:p>
          <a:p>
            <a:pPr marL="0" lvl="0" indent="0" algn="ctr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1400" b="1" dirty="0">
                <a:solidFill>
                  <a:srgbClr val="2513CB"/>
                </a:solidFill>
                <a:latin typeface="+mn-ea"/>
              </a:rPr>
              <a:t>门电路</a:t>
            </a:r>
            <a:endParaRPr lang="en-GB" altLang="zh-CN" sz="1400" b="1" dirty="0">
              <a:solidFill>
                <a:srgbClr val="2513CB"/>
              </a:solidFill>
              <a:latin typeface="+mn-ea"/>
            </a:endParaRPr>
          </a:p>
        </p:txBody>
      </p:sp>
      <p:sp>
        <p:nvSpPr>
          <p:cNvPr id="38917" name="Rectangle 12"/>
          <p:cNvSpPr/>
          <p:nvPr/>
        </p:nvSpPr>
        <p:spPr>
          <a:xfrm>
            <a:off x="936772" y="1405183"/>
            <a:ext cx="3797300" cy="612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ea typeface="楷体_GB2312" pitchFamily="49" charset="-122"/>
              </a:rPr>
              <a:t>1)</a:t>
            </a:r>
            <a:r>
              <a:rPr lang="zh-CN" altLang="en-US" sz="2200" b="1" dirty="0">
                <a:ea typeface="楷体_GB2312" pitchFamily="49" charset="-122"/>
              </a:rPr>
              <a:t>钟控</a:t>
            </a:r>
            <a:r>
              <a:rPr lang="en-US" altLang="zh-CN" sz="2200" b="1" dirty="0">
                <a:ea typeface="楷体_GB2312" pitchFamily="49" charset="-122"/>
              </a:rPr>
              <a:t>RS</a:t>
            </a:r>
            <a:r>
              <a:rPr lang="zh-CN" altLang="en-US" sz="2200" b="1" dirty="0">
                <a:ea typeface="楷体_GB2312" pitchFamily="49" charset="-122"/>
              </a:rPr>
              <a:t>触发器结构与特点</a:t>
            </a:r>
            <a:endParaRPr lang="en-US" altLang="zh-CN" sz="2200" b="1" dirty="0">
              <a:ea typeface="楷体_GB2312" pitchFamily="49" charset="-122"/>
            </a:endParaRPr>
          </a:p>
        </p:txBody>
      </p:sp>
      <p:grpSp>
        <p:nvGrpSpPr>
          <p:cNvPr id="3" name="Group 95"/>
          <p:cNvGrpSpPr/>
          <p:nvPr/>
        </p:nvGrpSpPr>
        <p:grpSpPr>
          <a:xfrm>
            <a:off x="6592092" y="1370013"/>
            <a:ext cx="3810000" cy="3140075"/>
            <a:chOff x="2517" y="1026"/>
            <a:chExt cx="2400" cy="1978"/>
          </a:xfrm>
        </p:grpSpPr>
        <p:sp>
          <p:nvSpPr>
            <p:cNvPr id="38924" name="AutoShape 3"/>
            <p:cNvSpPr/>
            <p:nvPr/>
          </p:nvSpPr>
          <p:spPr>
            <a:xfrm>
              <a:off x="2517" y="1026"/>
              <a:ext cx="2400" cy="1786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25" name="AutoShape 5"/>
            <p:cNvSpPr/>
            <p:nvPr/>
          </p:nvSpPr>
          <p:spPr>
            <a:xfrm>
              <a:off x="3193" y="1840"/>
              <a:ext cx="1503" cy="116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26" name="Rectangle 17"/>
            <p:cNvSpPr/>
            <p:nvPr/>
          </p:nvSpPr>
          <p:spPr>
            <a:xfrm>
              <a:off x="2647" y="1054"/>
              <a:ext cx="32" cy="1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27" name="Freeform 18"/>
            <p:cNvSpPr/>
            <p:nvPr/>
          </p:nvSpPr>
          <p:spPr>
            <a:xfrm>
              <a:off x="4103" y="1480"/>
              <a:ext cx="61" cy="6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4" y="0"/>
                </a:cxn>
                <a:cxn ang="0">
                  <a:pos x="18" y="1"/>
                </a:cxn>
                <a:cxn ang="0">
                  <a:pos x="14" y="4"/>
                </a:cxn>
                <a:cxn ang="0">
                  <a:pos x="10" y="9"/>
                </a:cxn>
                <a:cxn ang="0">
                  <a:pos x="6" y="13"/>
                </a:cxn>
                <a:cxn ang="0">
                  <a:pos x="3" y="19"/>
                </a:cxn>
                <a:cxn ang="0">
                  <a:pos x="1" y="25"/>
                </a:cxn>
                <a:cxn ang="0">
                  <a:pos x="0" y="31"/>
                </a:cxn>
                <a:cxn ang="0">
                  <a:pos x="1" y="36"/>
                </a:cxn>
                <a:cxn ang="0">
                  <a:pos x="3" y="42"/>
                </a:cxn>
                <a:cxn ang="0">
                  <a:pos x="6" y="48"/>
                </a:cxn>
                <a:cxn ang="0">
                  <a:pos x="10" y="52"/>
                </a:cxn>
                <a:cxn ang="0">
                  <a:pos x="14" y="57"/>
                </a:cxn>
                <a:cxn ang="0">
                  <a:pos x="18" y="60"/>
                </a:cxn>
                <a:cxn ang="0">
                  <a:pos x="24" y="61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3" y="60"/>
                </a:cxn>
                <a:cxn ang="0">
                  <a:pos x="47" y="57"/>
                </a:cxn>
                <a:cxn ang="0">
                  <a:pos x="52" y="52"/>
                </a:cxn>
                <a:cxn ang="0">
                  <a:pos x="55" y="48"/>
                </a:cxn>
                <a:cxn ang="0">
                  <a:pos x="58" y="42"/>
                </a:cxn>
                <a:cxn ang="0">
                  <a:pos x="60" y="36"/>
                </a:cxn>
                <a:cxn ang="0">
                  <a:pos x="61" y="31"/>
                </a:cxn>
                <a:cxn ang="0">
                  <a:pos x="60" y="25"/>
                </a:cxn>
                <a:cxn ang="0">
                  <a:pos x="58" y="19"/>
                </a:cxn>
                <a:cxn ang="0">
                  <a:pos x="55" y="13"/>
                </a:cxn>
                <a:cxn ang="0">
                  <a:pos x="52" y="9"/>
                </a:cxn>
                <a:cxn ang="0">
                  <a:pos x="47" y="4"/>
                </a:cxn>
                <a:cxn ang="0">
                  <a:pos x="43" y="1"/>
                </a:cxn>
                <a:cxn ang="0">
                  <a:pos x="37" y="0"/>
                </a:cxn>
                <a:cxn ang="0">
                  <a:pos x="31" y="0"/>
                </a:cxn>
              </a:cxnLst>
              <a:rect l="0" t="0" r="0" b="0"/>
              <a:pathLst>
                <a:path w="61" h="61">
                  <a:moveTo>
                    <a:pt x="31" y="0"/>
                  </a:moveTo>
                  <a:lnTo>
                    <a:pt x="24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4" y="61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3" y="60"/>
                  </a:lnTo>
                  <a:lnTo>
                    <a:pt x="47" y="57"/>
                  </a:lnTo>
                  <a:lnTo>
                    <a:pt x="52" y="52"/>
                  </a:lnTo>
                  <a:lnTo>
                    <a:pt x="55" y="48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1"/>
                  </a:lnTo>
                  <a:lnTo>
                    <a:pt x="60" y="25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3" y="1"/>
                  </a:lnTo>
                  <a:lnTo>
                    <a:pt x="37" y="0"/>
                  </a:lnTo>
                  <a:lnTo>
                    <a:pt x="31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Freeform 19"/>
            <p:cNvSpPr/>
            <p:nvPr/>
          </p:nvSpPr>
          <p:spPr>
            <a:xfrm>
              <a:off x="4103" y="1480"/>
              <a:ext cx="61" cy="6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24" y="0"/>
                </a:cxn>
                <a:cxn ang="0">
                  <a:pos x="18" y="1"/>
                </a:cxn>
                <a:cxn ang="0">
                  <a:pos x="14" y="4"/>
                </a:cxn>
                <a:cxn ang="0">
                  <a:pos x="10" y="9"/>
                </a:cxn>
                <a:cxn ang="0">
                  <a:pos x="6" y="13"/>
                </a:cxn>
                <a:cxn ang="0">
                  <a:pos x="3" y="19"/>
                </a:cxn>
                <a:cxn ang="0">
                  <a:pos x="1" y="25"/>
                </a:cxn>
                <a:cxn ang="0">
                  <a:pos x="0" y="31"/>
                </a:cxn>
                <a:cxn ang="0">
                  <a:pos x="1" y="36"/>
                </a:cxn>
                <a:cxn ang="0">
                  <a:pos x="3" y="42"/>
                </a:cxn>
                <a:cxn ang="0">
                  <a:pos x="6" y="48"/>
                </a:cxn>
                <a:cxn ang="0">
                  <a:pos x="10" y="52"/>
                </a:cxn>
                <a:cxn ang="0">
                  <a:pos x="14" y="57"/>
                </a:cxn>
                <a:cxn ang="0">
                  <a:pos x="18" y="60"/>
                </a:cxn>
                <a:cxn ang="0">
                  <a:pos x="24" y="61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3" y="60"/>
                </a:cxn>
                <a:cxn ang="0">
                  <a:pos x="47" y="57"/>
                </a:cxn>
                <a:cxn ang="0">
                  <a:pos x="52" y="52"/>
                </a:cxn>
                <a:cxn ang="0">
                  <a:pos x="55" y="48"/>
                </a:cxn>
                <a:cxn ang="0">
                  <a:pos x="58" y="42"/>
                </a:cxn>
                <a:cxn ang="0">
                  <a:pos x="60" y="36"/>
                </a:cxn>
                <a:cxn ang="0">
                  <a:pos x="61" y="31"/>
                </a:cxn>
                <a:cxn ang="0">
                  <a:pos x="60" y="25"/>
                </a:cxn>
                <a:cxn ang="0">
                  <a:pos x="58" y="19"/>
                </a:cxn>
                <a:cxn ang="0">
                  <a:pos x="55" y="13"/>
                </a:cxn>
                <a:cxn ang="0">
                  <a:pos x="52" y="9"/>
                </a:cxn>
                <a:cxn ang="0">
                  <a:pos x="47" y="4"/>
                </a:cxn>
                <a:cxn ang="0">
                  <a:pos x="43" y="1"/>
                </a:cxn>
                <a:cxn ang="0">
                  <a:pos x="37" y="0"/>
                </a:cxn>
                <a:cxn ang="0">
                  <a:pos x="31" y="0"/>
                </a:cxn>
              </a:cxnLst>
              <a:rect l="0" t="0" r="0" b="0"/>
              <a:pathLst>
                <a:path w="61" h="61">
                  <a:moveTo>
                    <a:pt x="31" y="0"/>
                  </a:moveTo>
                  <a:lnTo>
                    <a:pt x="24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4" y="61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3" y="60"/>
                  </a:lnTo>
                  <a:lnTo>
                    <a:pt x="47" y="57"/>
                  </a:lnTo>
                  <a:lnTo>
                    <a:pt x="52" y="52"/>
                  </a:lnTo>
                  <a:lnTo>
                    <a:pt x="55" y="48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1"/>
                  </a:lnTo>
                  <a:lnTo>
                    <a:pt x="60" y="25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3" y="1"/>
                  </a:lnTo>
                  <a:lnTo>
                    <a:pt x="37" y="0"/>
                  </a:lnTo>
                  <a:lnTo>
                    <a:pt x="31" y="0"/>
                  </a:lnTo>
                </a:path>
              </a:pathLst>
            </a:custGeom>
            <a:noFill/>
            <a:ln w="1746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9" name="Line 20"/>
            <p:cNvSpPr/>
            <p:nvPr/>
          </p:nvSpPr>
          <p:spPr>
            <a:xfrm flipV="1">
              <a:off x="3712" y="1616"/>
              <a:ext cx="0" cy="14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0" name="Line 21"/>
            <p:cNvSpPr/>
            <p:nvPr/>
          </p:nvSpPr>
          <p:spPr>
            <a:xfrm flipH="1">
              <a:off x="3712" y="1710"/>
              <a:ext cx="643" cy="384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1" name="Line 22"/>
            <p:cNvSpPr/>
            <p:nvPr/>
          </p:nvSpPr>
          <p:spPr>
            <a:xfrm flipH="1" flipV="1">
              <a:off x="3712" y="1759"/>
              <a:ext cx="642" cy="38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2" name="Line 23"/>
            <p:cNvSpPr/>
            <p:nvPr/>
          </p:nvSpPr>
          <p:spPr>
            <a:xfrm flipV="1">
              <a:off x="4354" y="1519"/>
              <a:ext cx="0" cy="196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3" name="Line 24"/>
            <p:cNvSpPr/>
            <p:nvPr/>
          </p:nvSpPr>
          <p:spPr>
            <a:xfrm>
              <a:off x="3712" y="1616"/>
              <a:ext cx="136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4" name="Line 25"/>
            <p:cNvSpPr/>
            <p:nvPr/>
          </p:nvSpPr>
          <p:spPr>
            <a:xfrm>
              <a:off x="3610" y="1411"/>
              <a:ext cx="227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5" name="Line 26"/>
            <p:cNvSpPr/>
            <p:nvPr/>
          </p:nvSpPr>
          <p:spPr>
            <a:xfrm>
              <a:off x="4161" y="2345"/>
              <a:ext cx="415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6" name="Freeform 27"/>
            <p:cNvSpPr/>
            <p:nvPr/>
          </p:nvSpPr>
          <p:spPr>
            <a:xfrm>
              <a:off x="4102" y="2313"/>
              <a:ext cx="61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5"/>
                </a:cxn>
                <a:cxn ang="0">
                  <a:pos x="8" y="9"/>
                </a:cxn>
                <a:cxn ang="0">
                  <a:pos x="5" y="13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2"/>
                </a:cxn>
                <a:cxn ang="0">
                  <a:pos x="5" y="48"/>
                </a:cxn>
                <a:cxn ang="0">
                  <a:pos x="8" y="53"/>
                </a:cxn>
                <a:cxn ang="0">
                  <a:pos x="12" y="56"/>
                </a:cxn>
                <a:cxn ang="0">
                  <a:pos x="18" y="59"/>
                </a:cxn>
                <a:cxn ang="0">
                  <a:pos x="24" y="61"/>
                </a:cxn>
                <a:cxn ang="0">
                  <a:pos x="29" y="61"/>
                </a:cxn>
                <a:cxn ang="0">
                  <a:pos x="36" y="61"/>
                </a:cxn>
                <a:cxn ang="0">
                  <a:pos x="42" y="59"/>
                </a:cxn>
                <a:cxn ang="0">
                  <a:pos x="46" y="56"/>
                </a:cxn>
                <a:cxn ang="0">
                  <a:pos x="51" y="53"/>
                </a:cxn>
                <a:cxn ang="0">
                  <a:pos x="55" y="48"/>
                </a:cxn>
                <a:cxn ang="0">
                  <a:pos x="58" y="42"/>
                </a:cxn>
                <a:cxn ang="0">
                  <a:pos x="59" y="37"/>
                </a:cxn>
                <a:cxn ang="0">
                  <a:pos x="61" y="31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3"/>
                </a:cxn>
                <a:cxn ang="0">
                  <a:pos x="51" y="9"/>
                </a:cxn>
                <a:cxn ang="0">
                  <a:pos x="46" y="5"/>
                </a:cxn>
                <a:cxn ang="0">
                  <a:pos x="42" y="2"/>
                </a:cxn>
                <a:cxn ang="0">
                  <a:pos x="36" y="0"/>
                </a:cxn>
                <a:cxn ang="0">
                  <a:pos x="29" y="0"/>
                </a:cxn>
              </a:cxnLst>
              <a:rect l="0" t="0" r="0" b="0"/>
              <a:pathLst>
                <a:path w="61" h="61">
                  <a:moveTo>
                    <a:pt x="29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5" y="48"/>
                  </a:lnTo>
                  <a:lnTo>
                    <a:pt x="8" y="53"/>
                  </a:lnTo>
                  <a:lnTo>
                    <a:pt x="12" y="56"/>
                  </a:lnTo>
                  <a:lnTo>
                    <a:pt x="18" y="59"/>
                  </a:lnTo>
                  <a:lnTo>
                    <a:pt x="24" y="61"/>
                  </a:lnTo>
                  <a:lnTo>
                    <a:pt x="29" y="61"/>
                  </a:lnTo>
                  <a:lnTo>
                    <a:pt x="36" y="61"/>
                  </a:lnTo>
                  <a:lnTo>
                    <a:pt x="42" y="59"/>
                  </a:lnTo>
                  <a:lnTo>
                    <a:pt x="46" y="56"/>
                  </a:lnTo>
                  <a:lnTo>
                    <a:pt x="51" y="53"/>
                  </a:lnTo>
                  <a:lnTo>
                    <a:pt x="55" y="48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1" y="31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5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29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7" name="Freeform 28"/>
            <p:cNvSpPr/>
            <p:nvPr/>
          </p:nvSpPr>
          <p:spPr>
            <a:xfrm>
              <a:off x="4102" y="2313"/>
              <a:ext cx="61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5"/>
                </a:cxn>
                <a:cxn ang="0">
                  <a:pos x="8" y="9"/>
                </a:cxn>
                <a:cxn ang="0">
                  <a:pos x="5" y="13"/>
                </a:cxn>
                <a:cxn ang="0">
                  <a:pos x="2" y="19"/>
                </a:cxn>
                <a:cxn ang="0">
                  <a:pos x="0" y="25"/>
                </a:cxn>
                <a:cxn ang="0">
                  <a:pos x="0" y="31"/>
                </a:cxn>
                <a:cxn ang="0">
                  <a:pos x="0" y="37"/>
                </a:cxn>
                <a:cxn ang="0">
                  <a:pos x="2" y="42"/>
                </a:cxn>
                <a:cxn ang="0">
                  <a:pos x="5" y="48"/>
                </a:cxn>
                <a:cxn ang="0">
                  <a:pos x="8" y="53"/>
                </a:cxn>
                <a:cxn ang="0">
                  <a:pos x="12" y="56"/>
                </a:cxn>
                <a:cxn ang="0">
                  <a:pos x="18" y="59"/>
                </a:cxn>
                <a:cxn ang="0">
                  <a:pos x="24" y="61"/>
                </a:cxn>
                <a:cxn ang="0">
                  <a:pos x="29" y="61"/>
                </a:cxn>
                <a:cxn ang="0">
                  <a:pos x="36" y="61"/>
                </a:cxn>
                <a:cxn ang="0">
                  <a:pos x="42" y="59"/>
                </a:cxn>
                <a:cxn ang="0">
                  <a:pos x="46" y="56"/>
                </a:cxn>
                <a:cxn ang="0">
                  <a:pos x="51" y="53"/>
                </a:cxn>
                <a:cxn ang="0">
                  <a:pos x="55" y="48"/>
                </a:cxn>
                <a:cxn ang="0">
                  <a:pos x="58" y="42"/>
                </a:cxn>
                <a:cxn ang="0">
                  <a:pos x="59" y="37"/>
                </a:cxn>
                <a:cxn ang="0">
                  <a:pos x="61" y="31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3"/>
                </a:cxn>
                <a:cxn ang="0">
                  <a:pos x="51" y="9"/>
                </a:cxn>
                <a:cxn ang="0">
                  <a:pos x="46" y="5"/>
                </a:cxn>
                <a:cxn ang="0">
                  <a:pos x="42" y="2"/>
                </a:cxn>
                <a:cxn ang="0">
                  <a:pos x="36" y="0"/>
                </a:cxn>
                <a:cxn ang="0">
                  <a:pos x="29" y="0"/>
                </a:cxn>
              </a:cxnLst>
              <a:rect l="0" t="0" r="0" b="0"/>
              <a:pathLst>
                <a:path w="61" h="61">
                  <a:moveTo>
                    <a:pt x="29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5" y="48"/>
                  </a:lnTo>
                  <a:lnTo>
                    <a:pt x="8" y="53"/>
                  </a:lnTo>
                  <a:lnTo>
                    <a:pt x="12" y="56"/>
                  </a:lnTo>
                  <a:lnTo>
                    <a:pt x="18" y="59"/>
                  </a:lnTo>
                  <a:lnTo>
                    <a:pt x="24" y="61"/>
                  </a:lnTo>
                  <a:lnTo>
                    <a:pt x="29" y="61"/>
                  </a:lnTo>
                  <a:lnTo>
                    <a:pt x="36" y="61"/>
                  </a:lnTo>
                  <a:lnTo>
                    <a:pt x="42" y="59"/>
                  </a:lnTo>
                  <a:lnTo>
                    <a:pt x="46" y="56"/>
                  </a:lnTo>
                  <a:lnTo>
                    <a:pt x="51" y="53"/>
                  </a:lnTo>
                  <a:lnTo>
                    <a:pt x="55" y="48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1" y="31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5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29" y="0"/>
                  </a:lnTo>
                </a:path>
              </a:pathLst>
            </a:custGeom>
            <a:noFill/>
            <a:ln w="1746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8" name="Line 29"/>
            <p:cNvSpPr/>
            <p:nvPr/>
          </p:nvSpPr>
          <p:spPr>
            <a:xfrm>
              <a:off x="3614" y="2446"/>
              <a:ext cx="227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39" name="Line 30"/>
            <p:cNvSpPr/>
            <p:nvPr/>
          </p:nvSpPr>
          <p:spPr>
            <a:xfrm>
              <a:off x="3712" y="2242"/>
              <a:ext cx="136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40" name="Line 31"/>
            <p:cNvSpPr/>
            <p:nvPr/>
          </p:nvSpPr>
          <p:spPr>
            <a:xfrm flipV="1">
              <a:off x="3712" y="2091"/>
              <a:ext cx="0" cy="15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41" name="Line 32"/>
            <p:cNvSpPr/>
            <p:nvPr/>
          </p:nvSpPr>
          <p:spPr>
            <a:xfrm flipV="1">
              <a:off x="4354" y="2140"/>
              <a:ext cx="0" cy="205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42" name="Freeform 33"/>
            <p:cNvSpPr/>
            <p:nvPr/>
          </p:nvSpPr>
          <p:spPr>
            <a:xfrm>
              <a:off x="4333" y="1490"/>
              <a:ext cx="39" cy="4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2"/>
                </a:cxn>
                <a:cxn ang="0">
                  <a:pos x="11" y="2"/>
                </a:cxn>
                <a:cxn ang="0">
                  <a:pos x="8" y="5"/>
                </a:cxn>
                <a:cxn ang="0">
                  <a:pos x="5" y="6"/>
                </a:cxn>
                <a:cxn ang="0">
                  <a:pos x="2" y="9"/>
                </a:cxn>
                <a:cxn ang="0">
                  <a:pos x="1" y="13"/>
                </a:cxn>
                <a:cxn ang="0">
                  <a:pos x="0" y="18"/>
                </a:cxn>
                <a:cxn ang="0">
                  <a:pos x="0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2"/>
                </a:cxn>
                <a:cxn ang="0">
                  <a:pos x="5" y="35"/>
                </a:cxn>
                <a:cxn ang="0">
                  <a:pos x="8" y="38"/>
                </a:cxn>
                <a:cxn ang="0">
                  <a:pos x="11" y="40"/>
                </a:cxn>
                <a:cxn ang="0">
                  <a:pos x="15" y="41"/>
                </a:cxn>
                <a:cxn ang="0">
                  <a:pos x="19" y="42"/>
                </a:cxn>
                <a:cxn ang="0">
                  <a:pos x="24" y="41"/>
                </a:cxn>
                <a:cxn ang="0">
                  <a:pos x="26" y="40"/>
                </a:cxn>
                <a:cxn ang="0">
                  <a:pos x="31" y="38"/>
                </a:cxn>
                <a:cxn ang="0">
                  <a:pos x="33" y="35"/>
                </a:cxn>
                <a:cxn ang="0">
                  <a:pos x="35" y="32"/>
                </a:cxn>
                <a:cxn ang="0">
                  <a:pos x="38" y="29"/>
                </a:cxn>
                <a:cxn ang="0">
                  <a:pos x="39" y="25"/>
                </a:cxn>
                <a:cxn ang="0">
                  <a:pos x="39" y="21"/>
                </a:cxn>
                <a:cxn ang="0">
                  <a:pos x="39" y="18"/>
                </a:cxn>
                <a:cxn ang="0">
                  <a:pos x="38" y="13"/>
                </a:cxn>
                <a:cxn ang="0">
                  <a:pos x="35" y="9"/>
                </a:cxn>
                <a:cxn ang="0">
                  <a:pos x="33" y="6"/>
                </a:cxn>
                <a:cxn ang="0">
                  <a:pos x="31" y="5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19" y="0"/>
                </a:cxn>
              </a:cxnLst>
              <a:rect l="0" t="0" r="0" b="0"/>
              <a:pathLst>
                <a:path w="39" h="42">
                  <a:moveTo>
                    <a:pt x="19" y="0"/>
                  </a:moveTo>
                  <a:lnTo>
                    <a:pt x="15" y="2"/>
                  </a:lnTo>
                  <a:lnTo>
                    <a:pt x="11" y="2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2" y="32"/>
                  </a:lnTo>
                  <a:lnTo>
                    <a:pt x="5" y="35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2"/>
                  </a:lnTo>
                  <a:lnTo>
                    <a:pt x="24" y="41"/>
                  </a:lnTo>
                  <a:lnTo>
                    <a:pt x="26" y="40"/>
                  </a:lnTo>
                  <a:lnTo>
                    <a:pt x="31" y="38"/>
                  </a:lnTo>
                  <a:lnTo>
                    <a:pt x="33" y="35"/>
                  </a:lnTo>
                  <a:lnTo>
                    <a:pt x="35" y="32"/>
                  </a:lnTo>
                  <a:lnTo>
                    <a:pt x="38" y="29"/>
                  </a:lnTo>
                  <a:lnTo>
                    <a:pt x="39" y="25"/>
                  </a:lnTo>
                  <a:lnTo>
                    <a:pt x="39" y="21"/>
                  </a:lnTo>
                  <a:lnTo>
                    <a:pt x="39" y="18"/>
                  </a:lnTo>
                  <a:lnTo>
                    <a:pt x="38" y="13"/>
                  </a:lnTo>
                  <a:lnTo>
                    <a:pt x="35" y="9"/>
                  </a:lnTo>
                  <a:lnTo>
                    <a:pt x="33" y="6"/>
                  </a:lnTo>
                  <a:lnTo>
                    <a:pt x="31" y="5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3" name="Freeform 34"/>
            <p:cNvSpPr/>
            <p:nvPr/>
          </p:nvSpPr>
          <p:spPr>
            <a:xfrm>
              <a:off x="4333" y="1490"/>
              <a:ext cx="39" cy="4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2"/>
                </a:cxn>
                <a:cxn ang="0">
                  <a:pos x="11" y="2"/>
                </a:cxn>
                <a:cxn ang="0">
                  <a:pos x="8" y="5"/>
                </a:cxn>
                <a:cxn ang="0">
                  <a:pos x="5" y="6"/>
                </a:cxn>
                <a:cxn ang="0">
                  <a:pos x="2" y="9"/>
                </a:cxn>
                <a:cxn ang="0">
                  <a:pos x="1" y="13"/>
                </a:cxn>
                <a:cxn ang="0">
                  <a:pos x="0" y="18"/>
                </a:cxn>
                <a:cxn ang="0">
                  <a:pos x="0" y="21"/>
                </a:cxn>
                <a:cxn ang="0">
                  <a:pos x="0" y="25"/>
                </a:cxn>
                <a:cxn ang="0">
                  <a:pos x="1" y="29"/>
                </a:cxn>
                <a:cxn ang="0">
                  <a:pos x="2" y="32"/>
                </a:cxn>
                <a:cxn ang="0">
                  <a:pos x="5" y="35"/>
                </a:cxn>
                <a:cxn ang="0">
                  <a:pos x="8" y="38"/>
                </a:cxn>
                <a:cxn ang="0">
                  <a:pos x="11" y="40"/>
                </a:cxn>
                <a:cxn ang="0">
                  <a:pos x="15" y="41"/>
                </a:cxn>
                <a:cxn ang="0">
                  <a:pos x="19" y="42"/>
                </a:cxn>
                <a:cxn ang="0">
                  <a:pos x="24" y="41"/>
                </a:cxn>
                <a:cxn ang="0">
                  <a:pos x="26" y="40"/>
                </a:cxn>
                <a:cxn ang="0">
                  <a:pos x="31" y="38"/>
                </a:cxn>
                <a:cxn ang="0">
                  <a:pos x="33" y="35"/>
                </a:cxn>
                <a:cxn ang="0">
                  <a:pos x="35" y="32"/>
                </a:cxn>
                <a:cxn ang="0">
                  <a:pos x="38" y="29"/>
                </a:cxn>
                <a:cxn ang="0">
                  <a:pos x="39" y="25"/>
                </a:cxn>
                <a:cxn ang="0">
                  <a:pos x="39" y="21"/>
                </a:cxn>
                <a:cxn ang="0">
                  <a:pos x="39" y="18"/>
                </a:cxn>
                <a:cxn ang="0">
                  <a:pos x="38" y="13"/>
                </a:cxn>
                <a:cxn ang="0">
                  <a:pos x="35" y="9"/>
                </a:cxn>
                <a:cxn ang="0">
                  <a:pos x="33" y="6"/>
                </a:cxn>
                <a:cxn ang="0">
                  <a:pos x="31" y="5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19" y="0"/>
                </a:cxn>
              </a:cxnLst>
              <a:rect l="0" t="0" r="0" b="0"/>
              <a:pathLst>
                <a:path w="39" h="42">
                  <a:moveTo>
                    <a:pt x="19" y="0"/>
                  </a:moveTo>
                  <a:lnTo>
                    <a:pt x="15" y="2"/>
                  </a:lnTo>
                  <a:lnTo>
                    <a:pt x="11" y="2"/>
                  </a:lnTo>
                  <a:lnTo>
                    <a:pt x="8" y="5"/>
                  </a:lnTo>
                  <a:lnTo>
                    <a:pt x="5" y="6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2" y="32"/>
                  </a:lnTo>
                  <a:lnTo>
                    <a:pt x="5" y="35"/>
                  </a:lnTo>
                  <a:lnTo>
                    <a:pt x="8" y="38"/>
                  </a:lnTo>
                  <a:lnTo>
                    <a:pt x="11" y="40"/>
                  </a:lnTo>
                  <a:lnTo>
                    <a:pt x="15" y="41"/>
                  </a:lnTo>
                  <a:lnTo>
                    <a:pt x="19" y="42"/>
                  </a:lnTo>
                  <a:lnTo>
                    <a:pt x="24" y="41"/>
                  </a:lnTo>
                  <a:lnTo>
                    <a:pt x="26" y="40"/>
                  </a:lnTo>
                  <a:lnTo>
                    <a:pt x="31" y="38"/>
                  </a:lnTo>
                  <a:lnTo>
                    <a:pt x="33" y="35"/>
                  </a:lnTo>
                  <a:lnTo>
                    <a:pt x="35" y="32"/>
                  </a:lnTo>
                  <a:lnTo>
                    <a:pt x="38" y="29"/>
                  </a:lnTo>
                  <a:lnTo>
                    <a:pt x="39" y="25"/>
                  </a:lnTo>
                  <a:lnTo>
                    <a:pt x="39" y="21"/>
                  </a:lnTo>
                  <a:lnTo>
                    <a:pt x="39" y="18"/>
                  </a:lnTo>
                  <a:lnTo>
                    <a:pt x="38" y="13"/>
                  </a:lnTo>
                  <a:lnTo>
                    <a:pt x="35" y="9"/>
                  </a:lnTo>
                  <a:lnTo>
                    <a:pt x="33" y="6"/>
                  </a:lnTo>
                  <a:lnTo>
                    <a:pt x="31" y="5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19" y="0"/>
                  </a:lnTo>
                </a:path>
              </a:pathLst>
            </a:custGeom>
            <a:solidFill>
              <a:schemeClr val="tx1"/>
            </a:solidFill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4" name="Line 35"/>
            <p:cNvSpPr/>
            <p:nvPr/>
          </p:nvSpPr>
          <p:spPr>
            <a:xfrm>
              <a:off x="4161" y="1511"/>
              <a:ext cx="414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45" name="Freeform 36"/>
            <p:cNvSpPr/>
            <p:nvPr/>
          </p:nvSpPr>
          <p:spPr>
            <a:xfrm>
              <a:off x="4333" y="2323"/>
              <a:ext cx="39" cy="4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2"/>
                </a:cxn>
                <a:cxn ang="0">
                  <a:pos x="11" y="3"/>
                </a:cxn>
                <a:cxn ang="0">
                  <a:pos x="8" y="5"/>
                </a:cxn>
                <a:cxn ang="0">
                  <a:pos x="5" y="8"/>
                </a:cxn>
                <a:cxn ang="0">
                  <a:pos x="2" y="11"/>
                </a:cxn>
                <a:cxn ang="0">
                  <a:pos x="1" y="14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1" y="30"/>
                </a:cxn>
                <a:cxn ang="0">
                  <a:pos x="2" y="34"/>
                </a:cxn>
                <a:cxn ang="0">
                  <a:pos x="5" y="37"/>
                </a:cxn>
                <a:cxn ang="0">
                  <a:pos x="8" y="38"/>
                </a:cxn>
                <a:cxn ang="0">
                  <a:pos x="11" y="41"/>
                </a:cxn>
                <a:cxn ang="0">
                  <a:pos x="15" y="41"/>
                </a:cxn>
                <a:cxn ang="0">
                  <a:pos x="19" y="43"/>
                </a:cxn>
                <a:cxn ang="0">
                  <a:pos x="24" y="41"/>
                </a:cxn>
                <a:cxn ang="0">
                  <a:pos x="26" y="41"/>
                </a:cxn>
                <a:cxn ang="0">
                  <a:pos x="31" y="38"/>
                </a:cxn>
                <a:cxn ang="0">
                  <a:pos x="33" y="37"/>
                </a:cxn>
                <a:cxn ang="0">
                  <a:pos x="35" y="34"/>
                </a:cxn>
                <a:cxn ang="0">
                  <a:pos x="38" y="30"/>
                </a:cxn>
                <a:cxn ang="0">
                  <a:pos x="39" y="27"/>
                </a:cxn>
                <a:cxn ang="0">
                  <a:pos x="39" y="22"/>
                </a:cxn>
                <a:cxn ang="0">
                  <a:pos x="39" y="18"/>
                </a:cxn>
                <a:cxn ang="0">
                  <a:pos x="38" y="14"/>
                </a:cxn>
                <a:cxn ang="0">
                  <a:pos x="35" y="11"/>
                </a:cxn>
                <a:cxn ang="0">
                  <a:pos x="33" y="8"/>
                </a:cxn>
                <a:cxn ang="0">
                  <a:pos x="31" y="5"/>
                </a:cxn>
                <a:cxn ang="0">
                  <a:pos x="26" y="3"/>
                </a:cxn>
                <a:cxn ang="0">
                  <a:pos x="24" y="2"/>
                </a:cxn>
                <a:cxn ang="0">
                  <a:pos x="19" y="0"/>
                </a:cxn>
              </a:cxnLst>
              <a:rect l="0" t="0" r="0" b="0"/>
              <a:pathLst>
                <a:path w="39" h="43">
                  <a:moveTo>
                    <a:pt x="19" y="0"/>
                  </a:moveTo>
                  <a:lnTo>
                    <a:pt x="15" y="2"/>
                  </a:lnTo>
                  <a:lnTo>
                    <a:pt x="11" y="3"/>
                  </a:lnTo>
                  <a:lnTo>
                    <a:pt x="8" y="5"/>
                  </a:lnTo>
                  <a:lnTo>
                    <a:pt x="5" y="8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1" y="30"/>
                  </a:lnTo>
                  <a:lnTo>
                    <a:pt x="2" y="34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9" y="43"/>
                  </a:lnTo>
                  <a:lnTo>
                    <a:pt x="24" y="41"/>
                  </a:lnTo>
                  <a:lnTo>
                    <a:pt x="26" y="41"/>
                  </a:lnTo>
                  <a:lnTo>
                    <a:pt x="31" y="38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8" y="30"/>
                  </a:lnTo>
                  <a:lnTo>
                    <a:pt x="39" y="27"/>
                  </a:lnTo>
                  <a:lnTo>
                    <a:pt x="39" y="22"/>
                  </a:lnTo>
                  <a:lnTo>
                    <a:pt x="39" y="18"/>
                  </a:lnTo>
                  <a:lnTo>
                    <a:pt x="38" y="14"/>
                  </a:lnTo>
                  <a:lnTo>
                    <a:pt x="35" y="11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6" y="3"/>
                  </a:lnTo>
                  <a:lnTo>
                    <a:pt x="24" y="2"/>
                  </a:lnTo>
                  <a:lnTo>
                    <a:pt x="19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6" name="Freeform 37"/>
            <p:cNvSpPr/>
            <p:nvPr/>
          </p:nvSpPr>
          <p:spPr>
            <a:xfrm>
              <a:off x="4333" y="2323"/>
              <a:ext cx="39" cy="4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2"/>
                </a:cxn>
                <a:cxn ang="0">
                  <a:pos x="11" y="3"/>
                </a:cxn>
                <a:cxn ang="0">
                  <a:pos x="8" y="5"/>
                </a:cxn>
                <a:cxn ang="0">
                  <a:pos x="5" y="8"/>
                </a:cxn>
                <a:cxn ang="0">
                  <a:pos x="2" y="11"/>
                </a:cxn>
                <a:cxn ang="0">
                  <a:pos x="1" y="14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7"/>
                </a:cxn>
                <a:cxn ang="0">
                  <a:pos x="1" y="30"/>
                </a:cxn>
                <a:cxn ang="0">
                  <a:pos x="2" y="34"/>
                </a:cxn>
                <a:cxn ang="0">
                  <a:pos x="5" y="37"/>
                </a:cxn>
                <a:cxn ang="0">
                  <a:pos x="8" y="38"/>
                </a:cxn>
                <a:cxn ang="0">
                  <a:pos x="11" y="41"/>
                </a:cxn>
                <a:cxn ang="0">
                  <a:pos x="15" y="41"/>
                </a:cxn>
                <a:cxn ang="0">
                  <a:pos x="19" y="43"/>
                </a:cxn>
                <a:cxn ang="0">
                  <a:pos x="24" y="41"/>
                </a:cxn>
                <a:cxn ang="0">
                  <a:pos x="26" y="41"/>
                </a:cxn>
                <a:cxn ang="0">
                  <a:pos x="31" y="38"/>
                </a:cxn>
                <a:cxn ang="0">
                  <a:pos x="33" y="37"/>
                </a:cxn>
                <a:cxn ang="0">
                  <a:pos x="35" y="34"/>
                </a:cxn>
                <a:cxn ang="0">
                  <a:pos x="38" y="30"/>
                </a:cxn>
                <a:cxn ang="0">
                  <a:pos x="39" y="27"/>
                </a:cxn>
                <a:cxn ang="0">
                  <a:pos x="39" y="22"/>
                </a:cxn>
                <a:cxn ang="0">
                  <a:pos x="39" y="18"/>
                </a:cxn>
                <a:cxn ang="0">
                  <a:pos x="38" y="14"/>
                </a:cxn>
                <a:cxn ang="0">
                  <a:pos x="35" y="11"/>
                </a:cxn>
                <a:cxn ang="0">
                  <a:pos x="33" y="8"/>
                </a:cxn>
                <a:cxn ang="0">
                  <a:pos x="31" y="5"/>
                </a:cxn>
                <a:cxn ang="0">
                  <a:pos x="26" y="3"/>
                </a:cxn>
                <a:cxn ang="0">
                  <a:pos x="24" y="2"/>
                </a:cxn>
                <a:cxn ang="0">
                  <a:pos x="19" y="0"/>
                </a:cxn>
              </a:cxnLst>
              <a:rect l="0" t="0" r="0" b="0"/>
              <a:pathLst>
                <a:path w="39" h="43">
                  <a:moveTo>
                    <a:pt x="19" y="0"/>
                  </a:moveTo>
                  <a:lnTo>
                    <a:pt x="15" y="2"/>
                  </a:lnTo>
                  <a:lnTo>
                    <a:pt x="11" y="3"/>
                  </a:lnTo>
                  <a:lnTo>
                    <a:pt x="8" y="5"/>
                  </a:lnTo>
                  <a:lnTo>
                    <a:pt x="5" y="8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1" y="30"/>
                  </a:lnTo>
                  <a:lnTo>
                    <a:pt x="2" y="34"/>
                  </a:lnTo>
                  <a:lnTo>
                    <a:pt x="5" y="37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9" y="43"/>
                  </a:lnTo>
                  <a:lnTo>
                    <a:pt x="24" y="41"/>
                  </a:lnTo>
                  <a:lnTo>
                    <a:pt x="26" y="41"/>
                  </a:lnTo>
                  <a:lnTo>
                    <a:pt x="31" y="38"/>
                  </a:lnTo>
                  <a:lnTo>
                    <a:pt x="33" y="37"/>
                  </a:lnTo>
                  <a:lnTo>
                    <a:pt x="35" y="34"/>
                  </a:lnTo>
                  <a:lnTo>
                    <a:pt x="38" y="30"/>
                  </a:lnTo>
                  <a:lnTo>
                    <a:pt x="39" y="27"/>
                  </a:lnTo>
                  <a:lnTo>
                    <a:pt x="39" y="22"/>
                  </a:lnTo>
                  <a:lnTo>
                    <a:pt x="39" y="18"/>
                  </a:lnTo>
                  <a:lnTo>
                    <a:pt x="38" y="14"/>
                  </a:lnTo>
                  <a:lnTo>
                    <a:pt x="35" y="11"/>
                  </a:lnTo>
                  <a:lnTo>
                    <a:pt x="33" y="8"/>
                  </a:lnTo>
                  <a:lnTo>
                    <a:pt x="31" y="5"/>
                  </a:lnTo>
                  <a:lnTo>
                    <a:pt x="26" y="3"/>
                  </a:lnTo>
                  <a:lnTo>
                    <a:pt x="24" y="2"/>
                  </a:lnTo>
                  <a:lnTo>
                    <a:pt x="19" y="0"/>
                  </a:lnTo>
                </a:path>
              </a:pathLst>
            </a:custGeom>
            <a:solidFill>
              <a:schemeClr val="tx1"/>
            </a:solidFill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Freeform 38"/>
            <p:cNvSpPr/>
            <p:nvPr/>
          </p:nvSpPr>
          <p:spPr>
            <a:xfrm>
              <a:off x="3555" y="2411"/>
              <a:ext cx="59" cy="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4" y="1"/>
                </a:cxn>
                <a:cxn ang="0">
                  <a:pos x="18" y="3"/>
                </a:cxn>
                <a:cxn ang="0">
                  <a:pos x="13" y="6"/>
                </a:cxn>
                <a:cxn ang="0">
                  <a:pos x="8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0" y="25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4"/>
                </a:cxn>
                <a:cxn ang="0">
                  <a:pos x="13" y="57"/>
                </a:cxn>
                <a:cxn ang="0">
                  <a:pos x="18" y="60"/>
                </a:cxn>
                <a:cxn ang="0">
                  <a:pos x="24" y="63"/>
                </a:cxn>
                <a:cxn ang="0">
                  <a:pos x="30" y="63"/>
                </a:cxn>
                <a:cxn ang="0">
                  <a:pos x="35" y="63"/>
                </a:cxn>
                <a:cxn ang="0">
                  <a:pos x="41" y="60"/>
                </a:cxn>
                <a:cxn ang="0">
                  <a:pos x="47" y="57"/>
                </a:cxn>
                <a:cxn ang="0">
                  <a:pos x="51" y="54"/>
                </a:cxn>
                <a:cxn ang="0">
                  <a:pos x="55" y="50"/>
                </a:cxn>
                <a:cxn ang="0">
                  <a:pos x="58" y="44"/>
                </a:cxn>
                <a:cxn ang="0">
                  <a:pos x="59" y="38"/>
                </a:cxn>
                <a:cxn ang="0">
                  <a:pos x="59" y="32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5"/>
                </a:cxn>
                <a:cxn ang="0">
                  <a:pos x="51" y="10"/>
                </a:cxn>
                <a:cxn ang="0">
                  <a:pos x="47" y="6"/>
                </a:cxn>
                <a:cxn ang="0">
                  <a:pos x="41" y="3"/>
                </a:cxn>
                <a:cxn ang="0">
                  <a:pos x="35" y="1"/>
                </a:cxn>
                <a:cxn ang="0">
                  <a:pos x="30" y="0"/>
                </a:cxn>
              </a:cxnLst>
              <a:rect l="0" t="0" r="0" b="0"/>
              <a:pathLst>
                <a:path w="59" h="63">
                  <a:moveTo>
                    <a:pt x="30" y="0"/>
                  </a:moveTo>
                  <a:lnTo>
                    <a:pt x="24" y="1"/>
                  </a:lnTo>
                  <a:lnTo>
                    <a:pt x="18" y="3"/>
                  </a:lnTo>
                  <a:lnTo>
                    <a:pt x="13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1" y="19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13" y="57"/>
                  </a:lnTo>
                  <a:lnTo>
                    <a:pt x="18" y="60"/>
                  </a:lnTo>
                  <a:lnTo>
                    <a:pt x="24" y="63"/>
                  </a:lnTo>
                  <a:lnTo>
                    <a:pt x="30" y="63"/>
                  </a:lnTo>
                  <a:lnTo>
                    <a:pt x="35" y="63"/>
                  </a:lnTo>
                  <a:lnTo>
                    <a:pt x="41" y="60"/>
                  </a:lnTo>
                  <a:lnTo>
                    <a:pt x="47" y="57"/>
                  </a:lnTo>
                  <a:lnTo>
                    <a:pt x="51" y="54"/>
                  </a:lnTo>
                  <a:lnTo>
                    <a:pt x="55" y="50"/>
                  </a:lnTo>
                  <a:lnTo>
                    <a:pt x="58" y="44"/>
                  </a:lnTo>
                  <a:lnTo>
                    <a:pt x="59" y="38"/>
                  </a:lnTo>
                  <a:lnTo>
                    <a:pt x="59" y="32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5"/>
                  </a:lnTo>
                  <a:lnTo>
                    <a:pt x="51" y="10"/>
                  </a:lnTo>
                  <a:lnTo>
                    <a:pt x="47" y="6"/>
                  </a:lnTo>
                  <a:lnTo>
                    <a:pt x="41" y="3"/>
                  </a:lnTo>
                  <a:lnTo>
                    <a:pt x="35" y="1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8" name="Freeform 39"/>
            <p:cNvSpPr/>
            <p:nvPr/>
          </p:nvSpPr>
          <p:spPr>
            <a:xfrm>
              <a:off x="3555" y="2411"/>
              <a:ext cx="59" cy="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4" y="1"/>
                </a:cxn>
                <a:cxn ang="0">
                  <a:pos x="18" y="3"/>
                </a:cxn>
                <a:cxn ang="0">
                  <a:pos x="13" y="6"/>
                </a:cxn>
                <a:cxn ang="0">
                  <a:pos x="8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0" y="25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4"/>
                </a:cxn>
                <a:cxn ang="0">
                  <a:pos x="13" y="57"/>
                </a:cxn>
                <a:cxn ang="0">
                  <a:pos x="18" y="60"/>
                </a:cxn>
                <a:cxn ang="0">
                  <a:pos x="24" y="63"/>
                </a:cxn>
                <a:cxn ang="0">
                  <a:pos x="30" y="63"/>
                </a:cxn>
                <a:cxn ang="0">
                  <a:pos x="35" y="63"/>
                </a:cxn>
                <a:cxn ang="0">
                  <a:pos x="41" y="60"/>
                </a:cxn>
                <a:cxn ang="0">
                  <a:pos x="47" y="57"/>
                </a:cxn>
                <a:cxn ang="0">
                  <a:pos x="51" y="54"/>
                </a:cxn>
                <a:cxn ang="0">
                  <a:pos x="55" y="50"/>
                </a:cxn>
                <a:cxn ang="0">
                  <a:pos x="58" y="44"/>
                </a:cxn>
                <a:cxn ang="0">
                  <a:pos x="59" y="38"/>
                </a:cxn>
                <a:cxn ang="0">
                  <a:pos x="59" y="32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5"/>
                </a:cxn>
                <a:cxn ang="0">
                  <a:pos x="51" y="10"/>
                </a:cxn>
                <a:cxn ang="0">
                  <a:pos x="47" y="6"/>
                </a:cxn>
                <a:cxn ang="0">
                  <a:pos x="41" y="3"/>
                </a:cxn>
                <a:cxn ang="0">
                  <a:pos x="35" y="1"/>
                </a:cxn>
                <a:cxn ang="0">
                  <a:pos x="30" y="0"/>
                </a:cxn>
              </a:cxnLst>
              <a:rect l="0" t="0" r="0" b="0"/>
              <a:pathLst>
                <a:path w="59" h="63">
                  <a:moveTo>
                    <a:pt x="30" y="0"/>
                  </a:moveTo>
                  <a:lnTo>
                    <a:pt x="24" y="1"/>
                  </a:lnTo>
                  <a:lnTo>
                    <a:pt x="18" y="3"/>
                  </a:lnTo>
                  <a:lnTo>
                    <a:pt x="13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1" y="19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13" y="57"/>
                  </a:lnTo>
                  <a:lnTo>
                    <a:pt x="18" y="60"/>
                  </a:lnTo>
                  <a:lnTo>
                    <a:pt x="24" y="63"/>
                  </a:lnTo>
                  <a:lnTo>
                    <a:pt x="30" y="63"/>
                  </a:lnTo>
                  <a:lnTo>
                    <a:pt x="35" y="63"/>
                  </a:lnTo>
                  <a:lnTo>
                    <a:pt x="41" y="60"/>
                  </a:lnTo>
                  <a:lnTo>
                    <a:pt x="47" y="57"/>
                  </a:lnTo>
                  <a:lnTo>
                    <a:pt x="51" y="54"/>
                  </a:lnTo>
                  <a:lnTo>
                    <a:pt x="55" y="50"/>
                  </a:lnTo>
                  <a:lnTo>
                    <a:pt x="58" y="44"/>
                  </a:lnTo>
                  <a:lnTo>
                    <a:pt x="59" y="38"/>
                  </a:lnTo>
                  <a:lnTo>
                    <a:pt x="59" y="32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5"/>
                  </a:lnTo>
                  <a:lnTo>
                    <a:pt x="51" y="10"/>
                  </a:lnTo>
                  <a:lnTo>
                    <a:pt x="47" y="6"/>
                  </a:lnTo>
                  <a:lnTo>
                    <a:pt x="41" y="3"/>
                  </a:lnTo>
                  <a:lnTo>
                    <a:pt x="35" y="1"/>
                  </a:lnTo>
                  <a:lnTo>
                    <a:pt x="30" y="0"/>
                  </a:lnTo>
                </a:path>
              </a:pathLst>
            </a:custGeom>
            <a:noFill/>
            <a:ln w="1746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Freeform 40"/>
            <p:cNvSpPr/>
            <p:nvPr/>
          </p:nvSpPr>
          <p:spPr>
            <a:xfrm>
              <a:off x="3555" y="1379"/>
              <a:ext cx="59" cy="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4" y="2"/>
                </a:cxn>
                <a:cxn ang="0">
                  <a:pos x="18" y="3"/>
                </a:cxn>
                <a:cxn ang="0">
                  <a:pos x="13" y="6"/>
                </a:cxn>
                <a:cxn ang="0">
                  <a:pos x="8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0" y="25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4"/>
                </a:cxn>
                <a:cxn ang="0">
                  <a:pos x="13" y="57"/>
                </a:cxn>
                <a:cxn ang="0">
                  <a:pos x="18" y="60"/>
                </a:cxn>
                <a:cxn ang="0">
                  <a:pos x="24" y="62"/>
                </a:cxn>
                <a:cxn ang="0">
                  <a:pos x="30" y="63"/>
                </a:cxn>
                <a:cxn ang="0">
                  <a:pos x="35" y="62"/>
                </a:cxn>
                <a:cxn ang="0">
                  <a:pos x="41" y="60"/>
                </a:cxn>
                <a:cxn ang="0">
                  <a:pos x="47" y="57"/>
                </a:cxn>
                <a:cxn ang="0">
                  <a:pos x="51" y="54"/>
                </a:cxn>
                <a:cxn ang="0">
                  <a:pos x="55" y="50"/>
                </a:cxn>
                <a:cxn ang="0">
                  <a:pos x="58" y="44"/>
                </a:cxn>
                <a:cxn ang="0">
                  <a:pos x="59" y="38"/>
                </a:cxn>
                <a:cxn ang="0">
                  <a:pos x="59" y="32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5"/>
                </a:cxn>
                <a:cxn ang="0">
                  <a:pos x="51" y="10"/>
                </a:cxn>
                <a:cxn ang="0">
                  <a:pos x="47" y="6"/>
                </a:cxn>
                <a:cxn ang="0">
                  <a:pos x="41" y="3"/>
                </a:cxn>
                <a:cxn ang="0">
                  <a:pos x="35" y="2"/>
                </a:cxn>
                <a:cxn ang="0">
                  <a:pos x="30" y="0"/>
                </a:cxn>
              </a:cxnLst>
              <a:rect l="0" t="0" r="0" b="0"/>
              <a:pathLst>
                <a:path w="59" h="63">
                  <a:moveTo>
                    <a:pt x="30" y="0"/>
                  </a:moveTo>
                  <a:lnTo>
                    <a:pt x="24" y="2"/>
                  </a:lnTo>
                  <a:lnTo>
                    <a:pt x="18" y="3"/>
                  </a:lnTo>
                  <a:lnTo>
                    <a:pt x="13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1" y="19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13" y="57"/>
                  </a:lnTo>
                  <a:lnTo>
                    <a:pt x="18" y="60"/>
                  </a:lnTo>
                  <a:lnTo>
                    <a:pt x="24" y="62"/>
                  </a:lnTo>
                  <a:lnTo>
                    <a:pt x="30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7" y="57"/>
                  </a:lnTo>
                  <a:lnTo>
                    <a:pt x="51" y="54"/>
                  </a:lnTo>
                  <a:lnTo>
                    <a:pt x="55" y="50"/>
                  </a:lnTo>
                  <a:lnTo>
                    <a:pt x="58" y="44"/>
                  </a:lnTo>
                  <a:lnTo>
                    <a:pt x="59" y="38"/>
                  </a:lnTo>
                  <a:lnTo>
                    <a:pt x="59" y="32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5"/>
                  </a:lnTo>
                  <a:lnTo>
                    <a:pt x="51" y="10"/>
                  </a:lnTo>
                  <a:lnTo>
                    <a:pt x="47" y="6"/>
                  </a:lnTo>
                  <a:lnTo>
                    <a:pt x="41" y="3"/>
                  </a:lnTo>
                  <a:lnTo>
                    <a:pt x="35" y="2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Freeform 41"/>
            <p:cNvSpPr/>
            <p:nvPr/>
          </p:nvSpPr>
          <p:spPr>
            <a:xfrm>
              <a:off x="3555" y="1379"/>
              <a:ext cx="59" cy="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4" y="2"/>
                </a:cxn>
                <a:cxn ang="0">
                  <a:pos x="18" y="3"/>
                </a:cxn>
                <a:cxn ang="0">
                  <a:pos x="13" y="6"/>
                </a:cxn>
                <a:cxn ang="0">
                  <a:pos x="8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0" y="25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1" y="44"/>
                </a:cxn>
                <a:cxn ang="0">
                  <a:pos x="4" y="50"/>
                </a:cxn>
                <a:cxn ang="0">
                  <a:pos x="8" y="54"/>
                </a:cxn>
                <a:cxn ang="0">
                  <a:pos x="13" y="57"/>
                </a:cxn>
                <a:cxn ang="0">
                  <a:pos x="18" y="60"/>
                </a:cxn>
                <a:cxn ang="0">
                  <a:pos x="24" y="62"/>
                </a:cxn>
                <a:cxn ang="0">
                  <a:pos x="30" y="63"/>
                </a:cxn>
                <a:cxn ang="0">
                  <a:pos x="35" y="62"/>
                </a:cxn>
                <a:cxn ang="0">
                  <a:pos x="41" y="60"/>
                </a:cxn>
                <a:cxn ang="0">
                  <a:pos x="47" y="57"/>
                </a:cxn>
                <a:cxn ang="0">
                  <a:pos x="51" y="54"/>
                </a:cxn>
                <a:cxn ang="0">
                  <a:pos x="55" y="50"/>
                </a:cxn>
                <a:cxn ang="0">
                  <a:pos x="58" y="44"/>
                </a:cxn>
                <a:cxn ang="0">
                  <a:pos x="59" y="38"/>
                </a:cxn>
                <a:cxn ang="0">
                  <a:pos x="59" y="32"/>
                </a:cxn>
                <a:cxn ang="0">
                  <a:pos x="59" y="25"/>
                </a:cxn>
                <a:cxn ang="0">
                  <a:pos x="58" y="19"/>
                </a:cxn>
                <a:cxn ang="0">
                  <a:pos x="55" y="15"/>
                </a:cxn>
                <a:cxn ang="0">
                  <a:pos x="51" y="10"/>
                </a:cxn>
                <a:cxn ang="0">
                  <a:pos x="47" y="6"/>
                </a:cxn>
                <a:cxn ang="0">
                  <a:pos x="41" y="3"/>
                </a:cxn>
                <a:cxn ang="0">
                  <a:pos x="35" y="2"/>
                </a:cxn>
                <a:cxn ang="0">
                  <a:pos x="30" y="0"/>
                </a:cxn>
              </a:cxnLst>
              <a:rect l="0" t="0" r="0" b="0"/>
              <a:pathLst>
                <a:path w="59" h="63">
                  <a:moveTo>
                    <a:pt x="30" y="0"/>
                  </a:moveTo>
                  <a:lnTo>
                    <a:pt x="24" y="2"/>
                  </a:lnTo>
                  <a:lnTo>
                    <a:pt x="18" y="3"/>
                  </a:lnTo>
                  <a:lnTo>
                    <a:pt x="13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1" y="19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1" y="44"/>
                  </a:lnTo>
                  <a:lnTo>
                    <a:pt x="4" y="50"/>
                  </a:lnTo>
                  <a:lnTo>
                    <a:pt x="8" y="54"/>
                  </a:lnTo>
                  <a:lnTo>
                    <a:pt x="13" y="57"/>
                  </a:lnTo>
                  <a:lnTo>
                    <a:pt x="18" y="60"/>
                  </a:lnTo>
                  <a:lnTo>
                    <a:pt x="24" y="62"/>
                  </a:lnTo>
                  <a:lnTo>
                    <a:pt x="30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7" y="57"/>
                  </a:lnTo>
                  <a:lnTo>
                    <a:pt x="51" y="54"/>
                  </a:lnTo>
                  <a:lnTo>
                    <a:pt x="55" y="50"/>
                  </a:lnTo>
                  <a:lnTo>
                    <a:pt x="58" y="44"/>
                  </a:lnTo>
                  <a:lnTo>
                    <a:pt x="59" y="38"/>
                  </a:lnTo>
                  <a:lnTo>
                    <a:pt x="59" y="32"/>
                  </a:lnTo>
                  <a:lnTo>
                    <a:pt x="59" y="25"/>
                  </a:lnTo>
                  <a:lnTo>
                    <a:pt x="58" y="19"/>
                  </a:lnTo>
                  <a:lnTo>
                    <a:pt x="55" y="15"/>
                  </a:lnTo>
                  <a:lnTo>
                    <a:pt x="51" y="10"/>
                  </a:lnTo>
                  <a:lnTo>
                    <a:pt x="47" y="6"/>
                  </a:lnTo>
                  <a:lnTo>
                    <a:pt x="41" y="3"/>
                  </a:lnTo>
                  <a:lnTo>
                    <a:pt x="35" y="2"/>
                  </a:lnTo>
                  <a:lnTo>
                    <a:pt x="30" y="0"/>
                  </a:lnTo>
                </a:path>
              </a:pathLst>
            </a:custGeom>
            <a:noFill/>
            <a:ln w="1746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1" name="Line 42"/>
            <p:cNvSpPr/>
            <p:nvPr/>
          </p:nvSpPr>
          <p:spPr>
            <a:xfrm>
              <a:off x="3140" y="1508"/>
              <a:ext cx="159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2" name="Line 43"/>
            <p:cNvSpPr/>
            <p:nvPr/>
          </p:nvSpPr>
          <p:spPr>
            <a:xfrm>
              <a:off x="2847" y="1302"/>
              <a:ext cx="449" cy="1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3" name="Line 44"/>
            <p:cNvSpPr/>
            <p:nvPr/>
          </p:nvSpPr>
          <p:spPr>
            <a:xfrm>
              <a:off x="3143" y="1508"/>
              <a:ext cx="0" cy="836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4" name="Line 45"/>
            <p:cNvSpPr/>
            <p:nvPr/>
          </p:nvSpPr>
          <p:spPr>
            <a:xfrm>
              <a:off x="3144" y="2344"/>
              <a:ext cx="159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5" name="Line 46"/>
            <p:cNvSpPr/>
            <p:nvPr/>
          </p:nvSpPr>
          <p:spPr>
            <a:xfrm flipV="1">
              <a:off x="2852" y="2548"/>
              <a:ext cx="444" cy="2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6" name="Freeform 47"/>
            <p:cNvSpPr/>
            <p:nvPr/>
          </p:nvSpPr>
          <p:spPr>
            <a:xfrm>
              <a:off x="3124" y="1883"/>
              <a:ext cx="40" cy="4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1"/>
                </a:cxn>
                <a:cxn ang="0">
                  <a:pos x="13" y="3"/>
                </a:cxn>
                <a:cxn ang="0">
                  <a:pos x="9" y="4"/>
                </a:cxn>
                <a:cxn ang="0">
                  <a:pos x="6" y="7"/>
                </a:cxn>
                <a:cxn ang="0">
                  <a:pos x="3" y="10"/>
                </a:cxn>
                <a:cxn ang="0">
                  <a:pos x="2" y="13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9"/>
                </a:cxn>
                <a:cxn ang="0">
                  <a:pos x="3" y="32"/>
                </a:cxn>
                <a:cxn ang="0">
                  <a:pos x="6" y="36"/>
                </a:cxn>
                <a:cxn ang="0">
                  <a:pos x="9" y="38"/>
                </a:cxn>
                <a:cxn ang="0">
                  <a:pos x="13" y="41"/>
                </a:cxn>
                <a:cxn ang="0">
                  <a:pos x="16" y="41"/>
                </a:cxn>
                <a:cxn ang="0">
                  <a:pos x="20" y="42"/>
                </a:cxn>
                <a:cxn ang="0">
                  <a:pos x="24" y="41"/>
                </a:cxn>
                <a:cxn ang="0">
                  <a:pos x="29" y="41"/>
                </a:cxn>
                <a:cxn ang="0">
                  <a:pos x="31" y="38"/>
                </a:cxn>
                <a:cxn ang="0">
                  <a:pos x="34" y="36"/>
                </a:cxn>
                <a:cxn ang="0">
                  <a:pos x="37" y="32"/>
                </a:cxn>
                <a:cxn ang="0">
                  <a:pos x="39" y="29"/>
                </a:cxn>
                <a:cxn ang="0">
                  <a:pos x="40" y="24"/>
                </a:cxn>
                <a:cxn ang="0">
                  <a:pos x="40" y="22"/>
                </a:cxn>
                <a:cxn ang="0">
                  <a:pos x="40" y="17"/>
                </a:cxn>
                <a:cxn ang="0">
                  <a:pos x="39" y="13"/>
                </a:cxn>
                <a:cxn ang="0">
                  <a:pos x="37" y="10"/>
                </a:cxn>
                <a:cxn ang="0">
                  <a:pos x="34" y="7"/>
                </a:cxn>
                <a:cxn ang="0">
                  <a:pos x="31" y="4"/>
                </a:cxn>
                <a:cxn ang="0">
                  <a:pos x="29" y="3"/>
                </a:cxn>
                <a:cxn ang="0">
                  <a:pos x="24" y="1"/>
                </a:cxn>
                <a:cxn ang="0">
                  <a:pos x="20" y="0"/>
                </a:cxn>
              </a:cxnLst>
              <a:rect l="0" t="0" r="0" b="0"/>
              <a:pathLst>
                <a:path w="40" h="42">
                  <a:moveTo>
                    <a:pt x="20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4"/>
                  </a:lnTo>
                  <a:lnTo>
                    <a:pt x="6" y="7"/>
                  </a:lnTo>
                  <a:lnTo>
                    <a:pt x="3" y="10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3" y="32"/>
                  </a:lnTo>
                  <a:lnTo>
                    <a:pt x="6" y="36"/>
                  </a:lnTo>
                  <a:lnTo>
                    <a:pt x="9" y="38"/>
                  </a:lnTo>
                  <a:lnTo>
                    <a:pt x="13" y="41"/>
                  </a:lnTo>
                  <a:lnTo>
                    <a:pt x="16" y="41"/>
                  </a:lnTo>
                  <a:lnTo>
                    <a:pt x="20" y="42"/>
                  </a:lnTo>
                  <a:lnTo>
                    <a:pt x="24" y="41"/>
                  </a:lnTo>
                  <a:lnTo>
                    <a:pt x="29" y="41"/>
                  </a:lnTo>
                  <a:lnTo>
                    <a:pt x="31" y="38"/>
                  </a:lnTo>
                  <a:lnTo>
                    <a:pt x="34" y="36"/>
                  </a:lnTo>
                  <a:lnTo>
                    <a:pt x="37" y="32"/>
                  </a:lnTo>
                  <a:lnTo>
                    <a:pt x="39" y="29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40" y="17"/>
                  </a:lnTo>
                  <a:lnTo>
                    <a:pt x="39" y="13"/>
                  </a:lnTo>
                  <a:lnTo>
                    <a:pt x="37" y="10"/>
                  </a:lnTo>
                  <a:lnTo>
                    <a:pt x="34" y="7"/>
                  </a:lnTo>
                  <a:lnTo>
                    <a:pt x="31" y="4"/>
                  </a:lnTo>
                  <a:lnTo>
                    <a:pt x="29" y="3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7" name="Freeform 48"/>
            <p:cNvSpPr/>
            <p:nvPr/>
          </p:nvSpPr>
          <p:spPr>
            <a:xfrm>
              <a:off x="3124" y="1883"/>
              <a:ext cx="40" cy="4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6" y="1"/>
                </a:cxn>
                <a:cxn ang="0">
                  <a:pos x="13" y="3"/>
                </a:cxn>
                <a:cxn ang="0">
                  <a:pos x="9" y="4"/>
                </a:cxn>
                <a:cxn ang="0">
                  <a:pos x="6" y="7"/>
                </a:cxn>
                <a:cxn ang="0">
                  <a:pos x="3" y="10"/>
                </a:cxn>
                <a:cxn ang="0">
                  <a:pos x="2" y="13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2" y="29"/>
                </a:cxn>
                <a:cxn ang="0">
                  <a:pos x="3" y="32"/>
                </a:cxn>
                <a:cxn ang="0">
                  <a:pos x="6" y="36"/>
                </a:cxn>
                <a:cxn ang="0">
                  <a:pos x="9" y="38"/>
                </a:cxn>
                <a:cxn ang="0">
                  <a:pos x="13" y="41"/>
                </a:cxn>
                <a:cxn ang="0">
                  <a:pos x="16" y="41"/>
                </a:cxn>
                <a:cxn ang="0">
                  <a:pos x="20" y="42"/>
                </a:cxn>
                <a:cxn ang="0">
                  <a:pos x="24" y="41"/>
                </a:cxn>
                <a:cxn ang="0">
                  <a:pos x="29" y="41"/>
                </a:cxn>
                <a:cxn ang="0">
                  <a:pos x="31" y="38"/>
                </a:cxn>
                <a:cxn ang="0">
                  <a:pos x="34" y="36"/>
                </a:cxn>
                <a:cxn ang="0">
                  <a:pos x="37" y="32"/>
                </a:cxn>
                <a:cxn ang="0">
                  <a:pos x="39" y="29"/>
                </a:cxn>
                <a:cxn ang="0">
                  <a:pos x="40" y="24"/>
                </a:cxn>
                <a:cxn ang="0">
                  <a:pos x="40" y="22"/>
                </a:cxn>
                <a:cxn ang="0">
                  <a:pos x="40" y="17"/>
                </a:cxn>
                <a:cxn ang="0">
                  <a:pos x="39" y="13"/>
                </a:cxn>
                <a:cxn ang="0">
                  <a:pos x="37" y="10"/>
                </a:cxn>
                <a:cxn ang="0">
                  <a:pos x="34" y="7"/>
                </a:cxn>
                <a:cxn ang="0">
                  <a:pos x="31" y="4"/>
                </a:cxn>
                <a:cxn ang="0">
                  <a:pos x="29" y="3"/>
                </a:cxn>
                <a:cxn ang="0">
                  <a:pos x="24" y="1"/>
                </a:cxn>
                <a:cxn ang="0">
                  <a:pos x="20" y="0"/>
                </a:cxn>
              </a:cxnLst>
              <a:rect l="0" t="0" r="0" b="0"/>
              <a:pathLst>
                <a:path w="40" h="42">
                  <a:moveTo>
                    <a:pt x="20" y="0"/>
                  </a:moveTo>
                  <a:lnTo>
                    <a:pt x="16" y="1"/>
                  </a:lnTo>
                  <a:lnTo>
                    <a:pt x="13" y="3"/>
                  </a:lnTo>
                  <a:lnTo>
                    <a:pt x="9" y="4"/>
                  </a:lnTo>
                  <a:lnTo>
                    <a:pt x="6" y="7"/>
                  </a:lnTo>
                  <a:lnTo>
                    <a:pt x="3" y="10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3" y="32"/>
                  </a:lnTo>
                  <a:lnTo>
                    <a:pt x="6" y="36"/>
                  </a:lnTo>
                  <a:lnTo>
                    <a:pt x="9" y="38"/>
                  </a:lnTo>
                  <a:lnTo>
                    <a:pt x="13" y="41"/>
                  </a:lnTo>
                  <a:lnTo>
                    <a:pt x="16" y="41"/>
                  </a:lnTo>
                  <a:lnTo>
                    <a:pt x="20" y="42"/>
                  </a:lnTo>
                  <a:lnTo>
                    <a:pt x="24" y="41"/>
                  </a:lnTo>
                  <a:lnTo>
                    <a:pt x="29" y="41"/>
                  </a:lnTo>
                  <a:lnTo>
                    <a:pt x="31" y="38"/>
                  </a:lnTo>
                  <a:lnTo>
                    <a:pt x="34" y="36"/>
                  </a:lnTo>
                  <a:lnTo>
                    <a:pt x="37" y="32"/>
                  </a:lnTo>
                  <a:lnTo>
                    <a:pt x="39" y="29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40" y="17"/>
                  </a:lnTo>
                  <a:lnTo>
                    <a:pt x="39" y="13"/>
                  </a:lnTo>
                  <a:lnTo>
                    <a:pt x="37" y="10"/>
                  </a:lnTo>
                  <a:lnTo>
                    <a:pt x="34" y="7"/>
                  </a:lnTo>
                  <a:lnTo>
                    <a:pt x="31" y="4"/>
                  </a:lnTo>
                  <a:lnTo>
                    <a:pt x="29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chemeClr val="tx1"/>
            </a:solidFill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8" name="Line 49"/>
            <p:cNvSpPr/>
            <p:nvPr/>
          </p:nvSpPr>
          <p:spPr>
            <a:xfrm>
              <a:off x="2865" y="1905"/>
              <a:ext cx="283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59" name="Rectangle 50"/>
            <p:cNvSpPr/>
            <p:nvPr/>
          </p:nvSpPr>
          <p:spPr>
            <a:xfrm>
              <a:off x="3842" y="1316"/>
              <a:ext cx="251" cy="392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0" name="Rectangle 51"/>
            <p:cNvSpPr/>
            <p:nvPr/>
          </p:nvSpPr>
          <p:spPr>
            <a:xfrm>
              <a:off x="3968" y="1372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61" name="Rectangle 52"/>
            <p:cNvSpPr/>
            <p:nvPr/>
          </p:nvSpPr>
          <p:spPr>
            <a:xfrm>
              <a:off x="3842" y="2147"/>
              <a:ext cx="251" cy="38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2" name="Rectangle 53"/>
            <p:cNvSpPr/>
            <p:nvPr/>
          </p:nvSpPr>
          <p:spPr>
            <a:xfrm>
              <a:off x="3968" y="2202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63" name="Rectangle 54"/>
            <p:cNvSpPr/>
            <p:nvPr/>
          </p:nvSpPr>
          <p:spPr>
            <a:xfrm>
              <a:off x="3294" y="2249"/>
              <a:ext cx="251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4" name="Rectangle 55"/>
            <p:cNvSpPr/>
            <p:nvPr/>
          </p:nvSpPr>
          <p:spPr>
            <a:xfrm>
              <a:off x="3294" y="2249"/>
              <a:ext cx="251" cy="39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5" name="Rectangle 56"/>
            <p:cNvSpPr/>
            <p:nvPr/>
          </p:nvSpPr>
          <p:spPr>
            <a:xfrm>
              <a:off x="3294" y="1208"/>
              <a:ext cx="251" cy="39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6" name="Rectangle 57"/>
            <p:cNvSpPr/>
            <p:nvPr/>
          </p:nvSpPr>
          <p:spPr>
            <a:xfrm>
              <a:off x="3294" y="1208"/>
              <a:ext cx="251" cy="39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967" name="Rectangle 58"/>
            <p:cNvSpPr/>
            <p:nvPr/>
          </p:nvSpPr>
          <p:spPr>
            <a:xfrm>
              <a:off x="2748" y="1242"/>
              <a:ext cx="62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1800" dirty="0"/>
            </a:p>
          </p:txBody>
        </p:sp>
        <p:sp>
          <p:nvSpPr>
            <p:cNvPr id="38968" name="Rectangle 59"/>
            <p:cNvSpPr/>
            <p:nvPr/>
          </p:nvSpPr>
          <p:spPr>
            <a:xfrm>
              <a:off x="2807" y="1242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69" name="Rectangle 60"/>
            <p:cNvSpPr/>
            <p:nvPr/>
          </p:nvSpPr>
          <p:spPr>
            <a:xfrm>
              <a:off x="2706" y="1839"/>
              <a:ext cx="149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1800" dirty="0"/>
            </a:p>
          </p:txBody>
        </p:sp>
        <p:sp>
          <p:nvSpPr>
            <p:cNvPr id="38970" name="Rectangle 61"/>
            <p:cNvSpPr/>
            <p:nvPr/>
          </p:nvSpPr>
          <p:spPr>
            <a:xfrm>
              <a:off x="2848" y="1839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71" name="Rectangle 62"/>
            <p:cNvSpPr/>
            <p:nvPr/>
          </p:nvSpPr>
          <p:spPr>
            <a:xfrm>
              <a:off x="2739" y="2482"/>
              <a:ext cx="81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1800" dirty="0"/>
            </a:p>
          </p:txBody>
        </p:sp>
        <p:sp>
          <p:nvSpPr>
            <p:cNvPr id="38972" name="Rectangle 63"/>
            <p:cNvSpPr/>
            <p:nvPr/>
          </p:nvSpPr>
          <p:spPr>
            <a:xfrm>
              <a:off x="2816" y="2482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73" name="Rectangle 64"/>
            <p:cNvSpPr/>
            <p:nvPr/>
          </p:nvSpPr>
          <p:spPr>
            <a:xfrm>
              <a:off x="3384" y="2306"/>
              <a:ext cx="93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1800" dirty="0"/>
            </a:p>
          </p:txBody>
        </p:sp>
        <p:sp>
          <p:nvSpPr>
            <p:cNvPr id="38974" name="Rectangle 65"/>
            <p:cNvSpPr/>
            <p:nvPr/>
          </p:nvSpPr>
          <p:spPr>
            <a:xfrm>
              <a:off x="3471" y="2306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75" name="Rectangle 66"/>
            <p:cNvSpPr/>
            <p:nvPr/>
          </p:nvSpPr>
          <p:spPr>
            <a:xfrm>
              <a:off x="3384" y="1261"/>
              <a:ext cx="93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1800" dirty="0"/>
            </a:p>
          </p:txBody>
        </p:sp>
        <p:sp>
          <p:nvSpPr>
            <p:cNvPr id="38976" name="Rectangle 67"/>
            <p:cNvSpPr/>
            <p:nvPr/>
          </p:nvSpPr>
          <p:spPr>
            <a:xfrm>
              <a:off x="3471" y="1261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77" name="Rectangle 68"/>
            <p:cNvSpPr/>
            <p:nvPr/>
          </p:nvSpPr>
          <p:spPr>
            <a:xfrm>
              <a:off x="3932" y="1370"/>
              <a:ext cx="93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1800" dirty="0"/>
            </a:p>
          </p:txBody>
        </p:sp>
        <p:sp>
          <p:nvSpPr>
            <p:cNvPr id="38978" name="Rectangle 69"/>
            <p:cNvSpPr/>
            <p:nvPr/>
          </p:nvSpPr>
          <p:spPr>
            <a:xfrm>
              <a:off x="4019" y="1370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79" name="Rectangle 70"/>
            <p:cNvSpPr/>
            <p:nvPr/>
          </p:nvSpPr>
          <p:spPr>
            <a:xfrm>
              <a:off x="3932" y="2203"/>
              <a:ext cx="93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1800" dirty="0"/>
            </a:p>
          </p:txBody>
        </p:sp>
        <p:sp>
          <p:nvSpPr>
            <p:cNvPr id="38980" name="Rectangle 71"/>
            <p:cNvSpPr/>
            <p:nvPr/>
          </p:nvSpPr>
          <p:spPr>
            <a:xfrm>
              <a:off x="4019" y="2203"/>
              <a:ext cx="28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81" name="Rectangle 72"/>
            <p:cNvSpPr/>
            <p:nvPr/>
          </p:nvSpPr>
          <p:spPr>
            <a:xfrm>
              <a:off x="3368" y="2684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800" dirty="0"/>
            </a:p>
          </p:txBody>
        </p:sp>
        <p:sp>
          <p:nvSpPr>
            <p:cNvPr id="38982" name="Rectangle 73"/>
            <p:cNvSpPr/>
            <p:nvPr/>
          </p:nvSpPr>
          <p:spPr>
            <a:xfrm>
              <a:off x="3450" y="2736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1800" dirty="0"/>
            </a:p>
          </p:txBody>
        </p:sp>
        <p:sp>
          <p:nvSpPr>
            <p:cNvPr id="38983" name="Rectangle 74"/>
            <p:cNvSpPr/>
            <p:nvPr/>
          </p:nvSpPr>
          <p:spPr>
            <a:xfrm>
              <a:off x="3486" y="2736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84" name="Rectangle 75"/>
            <p:cNvSpPr/>
            <p:nvPr/>
          </p:nvSpPr>
          <p:spPr>
            <a:xfrm>
              <a:off x="3905" y="2580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800" dirty="0"/>
            </a:p>
          </p:txBody>
        </p:sp>
        <p:sp>
          <p:nvSpPr>
            <p:cNvPr id="38985" name="Rectangle 76"/>
            <p:cNvSpPr/>
            <p:nvPr/>
          </p:nvSpPr>
          <p:spPr>
            <a:xfrm>
              <a:off x="3987" y="2633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1800" dirty="0"/>
            </a:p>
          </p:txBody>
        </p:sp>
        <p:sp>
          <p:nvSpPr>
            <p:cNvPr id="38986" name="Rectangle 77"/>
            <p:cNvSpPr/>
            <p:nvPr/>
          </p:nvSpPr>
          <p:spPr>
            <a:xfrm>
              <a:off x="4022" y="2633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87" name="Rectangle 78"/>
            <p:cNvSpPr/>
            <p:nvPr/>
          </p:nvSpPr>
          <p:spPr>
            <a:xfrm>
              <a:off x="3905" y="1151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800" dirty="0"/>
            </a:p>
          </p:txBody>
        </p:sp>
        <p:sp>
          <p:nvSpPr>
            <p:cNvPr id="38988" name="Rectangle 79"/>
            <p:cNvSpPr/>
            <p:nvPr/>
          </p:nvSpPr>
          <p:spPr>
            <a:xfrm>
              <a:off x="3987" y="1204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1800" dirty="0"/>
            </a:p>
          </p:txBody>
        </p:sp>
        <p:sp>
          <p:nvSpPr>
            <p:cNvPr id="38989" name="Rectangle 80"/>
            <p:cNvSpPr/>
            <p:nvPr/>
          </p:nvSpPr>
          <p:spPr>
            <a:xfrm>
              <a:off x="4022" y="1204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90" name="Rectangle 81"/>
            <p:cNvSpPr/>
            <p:nvPr/>
          </p:nvSpPr>
          <p:spPr>
            <a:xfrm>
              <a:off x="3361" y="1065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800" dirty="0"/>
            </a:p>
          </p:txBody>
        </p:sp>
        <p:sp>
          <p:nvSpPr>
            <p:cNvPr id="38991" name="Rectangle 82"/>
            <p:cNvSpPr/>
            <p:nvPr/>
          </p:nvSpPr>
          <p:spPr>
            <a:xfrm>
              <a:off x="3443" y="1118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1800" dirty="0"/>
            </a:p>
          </p:txBody>
        </p:sp>
        <p:sp>
          <p:nvSpPr>
            <p:cNvPr id="38992" name="Rectangle 83"/>
            <p:cNvSpPr/>
            <p:nvPr/>
          </p:nvSpPr>
          <p:spPr>
            <a:xfrm>
              <a:off x="3478" y="1118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93" name="Rectangle 84"/>
            <p:cNvSpPr/>
            <p:nvPr/>
          </p:nvSpPr>
          <p:spPr>
            <a:xfrm>
              <a:off x="3657" y="1242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1800" dirty="0"/>
            </a:p>
          </p:txBody>
        </p:sp>
        <p:sp>
          <p:nvSpPr>
            <p:cNvPr id="38994" name="Rectangle 85"/>
            <p:cNvSpPr/>
            <p:nvPr/>
          </p:nvSpPr>
          <p:spPr>
            <a:xfrm>
              <a:off x="3740" y="1295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1800" dirty="0"/>
            </a:p>
          </p:txBody>
        </p:sp>
        <p:sp>
          <p:nvSpPr>
            <p:cNvPr id="38995" name="Rectangle 86"/>
            <p:cNvSpPr/>
            <p:nvPr/>
          </p:nvSpPr>
          <p:spPr>
            <a:xfrm>
              <a:off x="3776" y="1295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96" name="Rectangle 87"/>
            <p:cNvSpPr/>
            <p:nvPr/>
          </p:nvSpPr>
          <p:spPr>
            <a:xfrm>
              <a:off x="3657" y="2476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1800" dirty="0"/>
            </a:p>
          </p:txBody>
        </p:sp>
        <p:sp>
          <p:nvSpPr>
            <p:cNvPr id="38997" name="Rectangle 88"/>
            <p:cNvSpPr/>
            <p:nvPr/>
          </p:nvSpPr>
          <p:spPr>
            <a:xfrm>
              <a:off x="3740" y="2529"/>
              <a:ext cx="36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1800" dirty="0"/>
            </a:p>
          </p:txBody>
        </p:sp>
        <p:sp>
          <p:nvSpPr>
            <p:cNvPr id="38998" name="Rectangle 89"/>
            <p:cNvSpPr/>
            <p:nvPr/>
          </p:nvSpPr>
          <p:spPr>
            <a:xfrm>
              <a:off x="3776" y="2529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8999" name="Rectangle 90"/>
            <p:cNvSpPr/>
            <p:nvPr/>
          </p:nvSpPr>
          <p:spPr>
            <a:xfrm>
              <a:off x="4638" y="1466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1800" dirty="0"/>
            </a:p>
          </p:txBody>
        </p:sp>
        <p:sp>
          <p:nvSpPr>
            <p:cNvPr id="39000" name="Rectangle 91"/>
            <p:cNvSpPr/>
            <p:nvPr/>
          </p:nvSpPr>
          <p:spPr>
            <a:xfrm>
              <a:off x="4722" y="1519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9001" name="Rectangle 92"/>
            <p:cNvSpPr/>
            <p:nvPr/>
          </p:nvSpPr>
          <p:spPr>
            <a:xfrm>
              <a:off x="4638" y="2288"/>
              <a:ext cx="87" cy="1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1800" dirty="0"/>
            </a:p>
          </p:txBody>
        </p:sp>
        <p:sp>
          <p:nvSpPr>
            <p:cNvPr id="39002" name="Rectangle 93"/>
            <p:cNvSpPr/>
            <p:nvPr/>
          </p:nvSpPr>
          <p:spPr>
            <a:xfrm>
              <a:off x="4722" y="2341"/>
              <a:ext cx="18" cy="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1800" dirty="0"/>
            </a:p>
          </p:txBody>
        </p:sp>
        <p:sp>
          <p:nvSpPr>
            <p:cNvPr id="39003" name="Line 94"/>
            <p:cNvSpPr/>
            <p:nvPr/>
          </p:nvSpPr>
          <p:spPr>
            <a:xfrm>
              <a:off x="4633" y="2290"/>
              <a:ext cx="88" cy="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5633" name="Text Box 97"/>
          <p:cNvSpPr txBox="1"/>
          <p:nvPr/>
        </p:nvSpPr>
        <p:spPr>
          <a:xfrm>
            <a:off x="8608216" y="4239431"/>
            <a:ext cx="1568450" cy="33655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1600" b="1" dirty="0">
                <a:solidFill>
                  <a:srgbClr val="2E14EE"/>
                </a:solidFill>
              </a:rPr>
              <a:t>基本</a:t>
            </a:r>
            <a:r>
              <a:rPr lang="en-US" altLang="zh-CN" sz="1600" b="1" dirty="0">
                <a:solidFill>
                  <a:srgbClr val="2E14EE"/>
                </a:solidFill>
              </a:rPr>
              <a:t>RS</a:t>
            </a:r>
            <a:r>
              <a:rPr lang="zh-CN" altLang="en-US" sz="1600" b="1" dirty="0">
                <a:solidFill>
                  <a:srgbClr val="2E14EE"/>
                </a:solidFill>
              </a:rPr>
              <a:t>触发器</a:t>
            </a:r>
          </a:p>
        </p:txBody>
      </p:sp>
      <p:sp>
        <p:nvSpPr>
          <p:cNvPr id="38921" name="Line 47"/>
          <p:cNvSpPr/>
          <p:nvPr/>
        </p:nvSpPr>
        <p:spPr>
          <a:xfrm>
            <a:off x="2669223" y="2908300"/>
            <a:ext cx="3916362" cy="0"/>
          </a:xfrm>
          <a:prstGeom prst="line">
            <a:avLst/>
          </a:prstGeom>
          <a:ln w="9525">
            <a:noFill/>
          </a:ln>
        </p:spPr>
      </p:sp>
      <p:sp>
        <p:nvSpPr>
          <p:cNvPr id="685116" name="Line 60"/>
          <p:cNvSpPr/>
          <p:nvPr/>
        </p:nvSpPr>
        <p:spPr>
          <a:xfrm flipH="1">
            <a:off x="8390255" y="1312863"/>
            <a:ext cx="4763" cy="3197225"/>
          </a:xfrm>
          <a:prstGeom prst="line">
            <a:avLst/>
          </a:prstGeom>
          <a:ln w="19050" cap="flat" cmpd="sng">
            <a:solidFill>
              <a:srgbClr val="3333CC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6652" name="矩形 5"/>
          <p:cNvSpPr/>
          <p:nvPr/>
        </p:nvSpPr>
        <p:spPr>
          <a:xfrm>
            <a:off x="983298" y="4717156"/>
            <a:ext cx="8031162" cy="160813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1" indent="0" eaLnBrk="1" hangingPunct="1">
              <a:lnSpc>
                <a:spcPct val="12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altLang="zh-CN" sz="2200" b="1" dirty="0">
                <a:ea typeface="宋体" panose="02010600030101010101" pitchFamily="2" charset="-122"/>
              </a:rPr>
              <a:t>(2)</a:t>
            </a:r>
            <a:r>
              <a:rPr lang="zh-CN" altLang="en-US" sz="2200" b="1" dirty="0">
                <a:ea typeface="宋体" panose="02010600030101010101" pitchFamily="2" charset="-122"/>
              </a:rPr>
              <a:t>时钟脉冲控制触发器的工作</a:t>
            </a:r>
            <a:r>
              <a:rPr lang="zh-CN" altLang="en-US" sz="2200" b="1" dirty="0" smtClean="0">
                <a:ea typeface="宋体" panose="02010600030101010101" pitchFamily="2" charset="-122"/>
              </a:rPr>
              <a:t>特点</a:t>
            </a:r>
            <a:endParaRPr lang="en-US" altLang="zh-CN" sz="2200" b="1" dirty="0"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12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1600" b="1" dirty="0" smtClean="0">
                <a:solidFill>
                  <a:srgbClr val="2513CB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zh-CN" altLang="en-US" sz="2200" b="1" dirty="0" smtClean="0">
                <a:ea typeface="宋体" panose="02010600030101010101" pitchFamily="2" charset="-122"/>
              </a:rPr>
              <a:t>由</a:t>
            </a:r>
            <a:r>
              <a:rPr lang="zh-CN" altLang="en-US" sz="2200" b="1" dirty="0">
                <a:ea typeface="宋体" panose="02010600030101010101" pitchFamily="2" charset="-122"/>
              </a:rPr>
              <a:t>时钟脉冲确定状态转换的时刻</a:t>
            </a:r>
            <a:r>
              <a:rPr lang="en-US" altLang="zh-CN" sz="2200" b="1" dirty="0">
                <a:ea typeface="宋体" panose="02010600030101010101" pitchFamily="2" charset="-122"/>
              </a:rPr>
              <a:t>(</a:t>
            </a:r>
            <a:r>
              <a:rPr lang="zh-CN" altLang="en-US" sz="2200" b="1" dirty="0">
                <a:ea typeface="宋体" panose="02010600030101010101" pitchFamily="2" charset="-122"/>
              </a:rPr>
              <a:t>即何时转换</a:t>
            </a:r>
            <a:r>
              <a:rPr lang="en-US" altLang="zh-CN" sz="2200" b="1" dirty="0">
                <a:ea typeface="宋体" panose="02010600030101010101" pitchFamily="2" charset="-122"/>
              </a:rPr>
              <a:t>) </a:t>
            </a:r>
          </a:p>
          <a:p>
            <a:pPr marL="457200" lvl="1" indent="0" eaLnBrk="1" hangingPunct="1">
              <a:lnSpc>
                <a:spcPct val="12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1600" b="1" dirty="0">
                <a:solidFill>
                  <a:srgbClr val="2513CB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+mn-ea"/>
              </a:rPr>
              <a:t>由</a:t>
            </a:r>
            <a:r>
              <a:rPr lang="zh-CN" altLang="en-US" sz="2200" dirty="0">
                <a:latin typeface="+mn-ea"/>
              </a:rPr>
              <a:t>输入信号确定触发器状态转换的方向</a:t>
            </a:r>
            <a:r>
              <a:rPr lang="en-US" altLang="zh-CN" sz="2200" dirty="0">
                <a:latin typeface="+mn-ea"/>
              </a:rPr>
              <a:t>(</a:t>
            </a:r>
            <a:r>
              <a:rPr lang="zh-CN" altLang="en-US" sz="2200" dirty="0">
                <a:latin typeface="+mn-ea"/>
              </a:rPr>
              <a:t>即如何转换</a:t>
            </a:r>
            <a:r>
              <a:rPr lang="en-US" altLang="zh-CN" sz="2200" dirty="0">
                <a:latin typeface="+mn-ea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85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5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6" grpId="0"/>
      <p:bldP spid="65547" grpId="0"/>
      <p:bldP spid="666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</a:t>
            </a:r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.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0962" name="Rectangle 2"/>
          <p:cNvSpPr>
            <a:spLocks noGrp="1"/>
          </p:cNvSpPr>
          <p:nvPr>
            <p:ph type="title"/>
          </p:nvPr>
        </p:nvSpPr>
        <p:spPr>
          <a:xfrm>
            <a:off x="1184593" y="1631647"/>
            <a:ext cx="2590800" cy="533400"/>
          </a:xfrm>
        </p:spPr>
        <p:txBody>
          <a:bodyPr vert="horz" wrap="square" lIns="91440" tIns="45720" rIns="91440" bIns="45720" anchor="ctr" anchorCtr="0"/>
          <a:lstStyle/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2)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工作原理</a:t>
            </a:r>
          </a:p>
        </p:txBody>
      </p:sp>
      <p:sp>
        <p:nvSpPr>
          <p:cNvPr id="40963" name="AutoShape 3"/>
          <p:cNvSpPr/>
          <p:nvPr/>
        </p:nvSpPr>
        <p:spPr>
          <a:xfrm>
            <a:off x="1094740" y="2580752"/>
            <a:ext cx="3821113" cy="3090863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1288098" y="2625202"/>
          <a:ext cx="3538537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r:id="rId4" imgW="2301875" imgH="1924685" progId="Word.Picture.8">
                  <p:embed/>
                </p:oleObj>
              </mc:Choice>
              <mc:Fallback>
                <p:oleObj r:id="rId4" imgW="2301875" imgH="1924685" progId="Word.Picture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098" y="2625202"/>
                        <a:ext cx="3538537" cy="30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0181" name="Text Box 5"/>
          <p:cNvSpPr txBox="1"/>
          <p:nvPr/>
        </p:nvSpPr>
        <p:spPr>
          <a:xfrm>
            <a:off x="5678570" y="3500067"/>
            <a:ext cx="36671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S=0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；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R=0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  <a:r>
              <a:rPr lang="en-US" altLang="zh-CN" sz="2200" b="1" dirty="0">
                <a:latin typeface="+mn-ea"/>
              </a:rPr>
              <a:t>Q</a:t>
            </a:r>
            <a:r>
              <a:rPr lang="en-US" altLang="zh-CN" sz="2200" b="1" baseline="30000" dirty="0">
                <a:latin typeface="+mn-ea"/>
              </a:rPr>
              <a:t>n+1</a:t>
            </a:r>
            <a:r>
              <a:rPr lang="en-US" altLang="zh-CN" sz="2200" b="1" dirty="0">
                <a:latin typeface="+mn-ea"/>
              </a:rPr>
              <a:t>=Q</a:t>
            </a:r>
            <a:r>
              <a:rPr lang="en-US" altLang="zh-CN" sz="2200" b="1" baseline="30000" dirty="0">
                <a:latin typeface="+mn-ea"/>
              </a:rPr>
              <a:t>n</a:t>
            </a:r>
          </a:p>
        </p:txBody>
      </p:sp>
      <p:sp>
        <p:nvSpPr>
          <p:cNvPr id="690182" name="Text Box 6"/>
          <p:cNvSpPr txBox="1"/>
          <p:nvPr/>
        </p:nvSpPr>
        <p:spPr>
          <a:xfrm>
            <a:off x="5678570" y="3995662"/>
            <a:ext cx="35877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S=1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；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R=0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  <a:r>
              <a:rPr lang="en-US" altLang="zh-CN" sz="2200" b="1" dirty="0">
                <a:latin typeface="+mn-ea"/>
              </a:rPr>
              <a:t>Q</a:t>
            </a:r>
            <a:r>
              <a:rPr lang="en-US" altLang="zh-CN" sz="2200" b="1" baseline="30000" dirty="0">
                <a:latin typeface="+mn-ea"/>
              </a:rPr>
              <a:t>n+1</a:t>
            </a:r>
            <a:r>
              <a:rPr lang="en-US" altLang="zh-CN" sz="2200" b="1" dirty="0">
                <a:latin typeface="+mn-ea"/>
              </a:rPr>
              <a:t>=1</a:t>
            </a:r>
          </a:p>
        </p:txBody>
      </p:sp>
      <p:sp>
        <p:nvSpPr>
          <p:cNvPr id="690183" name="Text Box 7"/>
          <p:cNvSpPr txBox="1"/>
          <p:nvPr/>
        </p:nvSpPr>
        <p:spPr>
          <a:xfrm>
            <a:off x="5678570" y="4463495"/>
            <a:ext cx="32004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S=0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；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R=1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  <a:r>
              <a:rPr lang="en-US" altLang="zh-CN" sz="2200" b="1" dirty="0">
                <a:latin typeface="+mn-ea"/>
              </a:rPr>
              <a:t>Q</a:t>
            </a:r>
            <a:r>
              <a:rPr lang="en-US" altLang="zh-CN" sz="2200" b="1" baseline="30000" dirty="0">
                <a:latin typeface="+mn-ea"/>
              </a:rPr>
              <a:t>n+1</a:t>
            </a:r>
            <a:r>
              <a:rPr lang="en-US" altLang="zh-CN" sz="2200" b="1" dirty="0">
                <a:latin typeface="+mn-ea"/>
              </a:rPr>
              <a:t>=0</a:t>
            </a:r>
          </a:p>
        </p:txBody>
      </p:sp>
      <p:sp>
        <p:nvSpPr>
          <p:cNvPr id="690184" name="Text Box 8"/>
          <p:cNvSpPr txBox="1"/>
          <p:nvPr/>
        </p:nvSpPr>
        <p:spPr>
          <a:xfrm>
            <a:off x="5678570" y="4905928"/>
            <a:ext cx="38290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S=1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；</a:t>
            </a: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R=1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  <a:r>
              <a:rPr lang="zh-CN" altLang="en-US" sz="2200" b="1" dirty="0">
                <a:latin typeface="+mn-ea"/>
              </a:rPr>
              <a:t>禁止</a:t>
            </a:r>
          </a:p>
        </p:txBody>
      </p:sp>
      <p:sp>
        <p:nvSpPr>
          <p:cNvPr id="690185" name="Text Box 9"/>
          <p:cNvSpPr txBox="1"/>
          <p:nvPr/>
        </p:nvSpPr>
        <p:spPr>
          <a:xfrm>
            <a:off x="5048257" y="2981134"/>
            <a:ext cx="1223962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CP=1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</a:p>
        </p:txBody>
      </p:sp>
      <p:sp>
        <p:nvSpPr>
          <p:cNvPr id="690186" name="Text Box 10"/>
          <p:cNvSpPr txBox="1"/>
          <p:nvPr/>
        </p:nvSpPr>
        <p:spPr>
          <a:xfrm>
            <a:off x="5034598" y="2566465"/>
            <a:ext cx="5534165" cy="4308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0099"/>
                </a:solidFill>
                <a:latin typeface="+mn-ea"/>
              </a:rPr>
              <a:t>CP=0</a:t>
            </a:r>
            <a:r>
              <a:rPr lang="zh-CN" altLang="en-US" sz="2200" b="1" dirty="0">
                <a:solidFill>
                  <a:srgbClr val="000099"/>
                </a:solidFill>
                <a:latin typeface="+mn-ea"/>
              </a:rPr>
              <a:t>：</a:t>
            </a:r>
            <a:r>
              <a:rPr lang="zh-CN" altLang="en-US" sz="2200" dirty="0">
                <a:latin typeface="+mn-ea"/>
              </a:rPr>
              <a:t>状态不变</a:t>
            </a:r>
            <a:r>
              <a:rPr lang="en-US" altLang="zh-CN" sz="2200" dirty="0">
                <a:latin typeface="+mn-ea"/>
              </a:rPr>
              <a:t>(</a:t>
            </a:r>
            <a:r>
              <a:rPr lang="zh-CN" altLang="en-US" sz="2200" dirty="0">
                <a:latin typeface="+mn-ea"/>
              </a:rPr>
              <a:t>结合基本</a:t>
            </a:r>
            <a:r>
              <a:rPr lang="en-US" altLang="zh-CN" sz="2200" dirty="0">
                <a:latin typeface="+mn-ea"/>
              </a:rPr>
              <a:t>RS</a:t>
            </a:r>
            <a:r>
              <a:rPr lang="zh-CN" altLang="en-US" sz="2200" dirty="0">
                <a:latin typeface="+mn-ea"/>
              </a:rPr>
              <a:t>触发器</a:t>
            </a:r>
            <a:r>
              <a:rPr lang="en-US" altLang="zh-CN" sz="2200" dirty="0">
                <a:latin typeface="+mn-ea"/>
              </a:rPr>
              <a:t>)</a:t>
            </a:r>
          </a:p>
        </p:txBody>
      </p:sp>
      <p:sp>
        <p:nvSpPr>
          <p:cNvPr id="690187" name="Oval 11"/>
          <p:cNvSpPr/>
          <p:nvPr/>
        </p:nvSpPr>
        <p:spPr>
          <a:xfrm>
            <a:off x="1327785" y="4268265"/>
            <a:ext cx="331788" cy="34448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0</a:t>
            </a:r>
          </a:p>
        </p:txBody>
      </p:sp>
      <p:sp>
        <p:nvSpPr>
          <p:cNvPr id="690188" name="Oval 12"/>
          <p:cNvSpPr/>
          <p:nvPr/>
        </p:nvSpPr>
        <p:spPr>
          <a:xfrm>
            <a:off x="1316556" y="4267673"/>
            <a:ext cx="331788" cy="3444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690206" name="Text Box 30"/>
          <p:cNvSpPr txBox="1"/>
          <p:nvPr/>
        </p:nvSpPr>
        <p:spPr>
          <a:xfrm>
            <a:off x="6010544" y="2995901"/>
            <a:ext cx="5004785" cy="4308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200" dirty="0">
                <a:latin typeface="+mn-ea"/>
              </a:rPr>
              <a:t>状态发生变化</a:t>
            </a:r>
            <a:r>
              <a:rPr lang="en-US" altLang="zh-CN" sz="2200" dirty="0">
                <a:latin typeface="+mn-ea"/>
              </a:rPr>
              <a:t>(</a:t>
            </a:r>
            <a:r>
              <a:rPr lang="zh-CN" altLang="en-US" sz="2200" dirty="0">
                <a:latin typeface="+mn-ea"/>
              </a:rPr>
              <a:t>与基本</a:t>
            </a:r>
            <a:r>
              <a:rPr lang="en-US" altLang="zh-CN" sz="2200" dirty="0">
                <a:latin typeface="+mn-ea"/>
              </a:rPr>
              <a:t>RS</a:t>
            </a:r>
            <a:r>
              <a:rPr lang="zh-CN" altLang="en-US" sz="2200" dirty="0">
                <a:latin typeface="+mn-ea"/>
              </a:rPr>
              <a:t>触发器不同</a:t>
            </a:r>
            <a:r>
              <a:rPr lang="en-US" altLang="zh-CN" sz="2200" dirty="0">
                <a:latin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69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69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69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69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1" grpId="0"/>
      <p:bldP spid="690182" grpId="0"/>
      <p:bldP spid="690183" grpId="0"/>
      <p:bldP spid="690184" grpId="0"/>
      <p:bldP spid="690185" grpId="0"/>
      <p:bldP spid="690186" grpId="0"/>
      <p:bldP spid="690187" grpId="0" bldLvl="0" animBg="1"/>
      <p:bldP spid="690188" grpId="0" bldLvl="0" animBg="1"/>
      <p:bldP spid="6902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1986" name="Rectangle 3"/>
          <p:cNvSpPr/>
          <p:nvPr/>
        </p:nvSpPr>
        <p:spPr>
          <a:xfrm>
            <a:off x="7918450" y="1629093"/>
            <a:ext cx="2743200" cy="38100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28675" name="表格 28674"/>
          <p:cNvGraphicFramePr/>
          <p:nvPr>
            <p:custDataLst>
              <p:tags r:id="rId2"/>
            </p:custDataLst>
          </p:nvPr>
        </p:nvGraphicFramePr>
        <p:xfrm>
          <a:off x="4050665" y="2177098"/>
          <a:ext cx="3810000" cy="1677941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S</a:t>
                      </a:r>
                      <a:endParaRPr lang="en-US" altLang="zh-CN" sz="16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9" marB="45729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endParaRPr lang="en-US" altLang="zh-CN" sz="16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Q </a:t>
                      </a:r>
                      <a:r>
                        <a:rPr lang="en-US" altLang="zh-CN" sz="1600" b="1" baseline="30000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n+1</a:t>
                      </a:r>
                      <a:endParaRPr lang="en-US" altLang="zh-CN" sz="16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   说  明</a:t>
                      </a: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Q </a:t>
                      </a:r>
                      <a:r>
                        <a:rPr lang="en-US" altLang="zh-CN" sz="1600" b="1" baseline="30000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n</a:t>
                      </a: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状态不变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14"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9" marB="45729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1600" b="1" baseline="30000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1600" b="1" i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9" marB="45729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－</a:t>
                      </a:r>
                    </a:p>
                  </a:txBody>
                  <a:tcPr marT="45729" marB="45729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6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禁止状态</a:t>
                      </a:r>
                    </a:p>
                  </a:txBody>
                  <a:tcPr marT="45729" marB="45729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722" name="Group 114"/>
          <p:cNvGraphicFramePr>
            <a:graphicFrameLocks noGrp="1"/>
          </p:cNvGraphicFramePr>
          <p:nvPr/>
        </p:nvGraphicFramePr>
        <p:xfrm>
          <a:off x="8204518" y="2141538"/>
          <a:ext cx="2535237" cy="3708401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813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Q</a:t>
                      </a:r>
                      <a:r>
                        <a:rPr kumimoji="1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Q</a:t>
                      </a:r>
                      <a:r>
                        <a:rPr kumimoji="1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1" lang="zh-CN" altLang="en-US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＋</a:t>
                      </a:r>
                      <a:r>
                        <a:rPr kumimoji="1" lang="en-US" altLang="zh-CN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130800" algn="r"/>
                        </a:tabLst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076" name="Rectangle 93"/>
          <p:cNvSpPr>
            <a:spLocks noGrp="1"/>
          </p:cNvSpPr>
          <p:nvPr>
            <p:ph type="title"/>
          </p:nvPr>
        </p:nvSpPr>
        <p:spPr>
          <a:xfrm>
            <a:off x="963295" y="1536700"/>
            <a:ext cx="3689350" cy="381000"/>
          </a:xfrm>
        </p:spPr>
        <p:txBody>
          <a:bodyPr vert="horz" wrap="square" lIns="91440" tIns="45720" rIns="91440" bIns="45720" anchor="ctr" anchorCtr="0">
            <a:normAutofit fontScale="90000"/>
          </a:bodyPr>
          <a:lstStyle/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3)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逻辑功能描述（在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CP=1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）</a:t>
            </a:r>
          </a:p>
        </p:txBody>
      </p:sp>
      <p:sp>
        <p:nvSpPr>
          <p:cNvPr id="42077" name="Rectangle 94"/>
          <p:cNvSpPr/>
          <p:nvPr/>
        </p:nvSpPr>
        <p:spPr>
          <a:xfrm>
            <a:off x="1019278" y="2158837"/>
            <a:ext cx="1492250" cy="4308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(1)</a:t>
            </a:r>
            <a:r>
              <a:rPr lang="zh-CN" altLang="en-US" sz="2200" b="1" dirty="0">
                <a:latin typeface="+mn-ea"/>
              </a:rPr>
              <a:t>功能表</a:t>
            </a:r>
          </a:p>
        </p:txBody>
      </p:sp>
      <p:sp>
        <p:nvSpPr>
          <p:cNvPr id="67679" name="Rectangle 95"/>
          <p:cNvSpPr/>
          <p:nvPr/>
        </p:nvSpPr>
        <p:spPr>
          <a:xfrm>
            <a:off x="8139430" y="1598613"/>
            <a:ext cx="2370138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1800" b="1" dirty="0">
                <a:latin typeface="+mn-ea"/>
              </a:rPr>
              <a:t>(2)</a:t>
            </a:r>
            <a:r>
              <a:rPr lang="zh-CN" altLang="en-US" sz="1800" b="1" dirty="0">
                <a:latin typeface="+mn-ea"/>
              </a:rPr>
              <a:t>状态转换真值表</a:t>
            </a:r>
          </a:p>
        </p:txBody>
      </p:sp>
      <p:grpSp>
        <p:nvGrpSpPr>
          <p:cNvPr id="42079" name="Group 96"/>
          <p:cNvGrpSpPr/>
          <p:nvPr/>
        </p:nvGrpSpPr>
        <p:grpSpPr>
          <a:xfrm>
            <a:off x="3280728" y="3826193"/>
            <a:ext cx="3052762" cy="2201862"/>
            <a:chOff x="3645" y="1253"/>
            <a:chExt cx="1923" cy="1387"/>
          </a:xfrm>
        </p:grpSpPr>
        <p:sp>
          <p:nvSpPr>
            <p:cNvPr id="42092" name="AutoShape 97"/>
            <p:cNvSpPr/>
            <p:nvPr/>
          </p:nvSpPr>
          <p:spPr>
            <a:xfrm>
              <a:off x="3645" y="1253"/>
              <a:ext cx="1923" cy="1387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2093" name="Rectangle 98"/>
            <p:cNvSpPr/>
            <p:nvPr/>
          </p:nvSpPr>
          <p:spPr>
            <a:xfrm>
              <a:off x="4577" y="2418"/>
              <a:ext cx="116" cy="21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691302" name="Object 102"/>
          <p:cNvGraphicFramePr>
            <a:graphicFrameLocks noChangeAspect="1"/>
          </p:cNvGraphicFramePr>
          <p:nvPr/>
        </p:nvGraphicFramePr>
        <p:xfrm>
          <a:off x="4376147" y="4161296"/>
          <a:ext cx="287020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9" r:id="rId5" imgW="1702435" imgH="1059180" progId="Word.Picture.8">
                  <p:embed/>
                </p:oleObj>
              </mc:Choice>
              <mc:Fallback>
                <p:oleObj r:id="rId5" imgW="1702435" imgH="1059180" progId="Word.Picture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76147" y="4161296"/>
                        <a:ext cx="2870200" cy="178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1303" name="AutoShape 103"/>
          <p:cNvSpPr/>
          <p:nvPr/>
        </p:nvSpPr>
        <p:spPr>
          <a:xfrm>
            <a:off x="5465335" y="4665980"/>
            <a:ext cx="381000" cy="1033463"/>
          </a:xfrm>
          <a:prstGeom prst="roundRect">
            <a:avLst>
              <a:gd name="adj" fmla="val 39167"/>
            </a:avLst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42083" name="AutoShape 104"/>
          <p:cNvSpPr/>
          <p:nvPr/>
        </p:nvSpPr>
        <p:spPr>
          <a:xfrm rot="16200000">
            <a:off x="5715229" y="4479906"/>
            <a:ext cx="414338" cy="2025650"/>
          </a:xfrm>
          <a:prstGeom prst="roundRect">
            <a:avLst>
              <a:gd name="adj" fmla="val 39167"/>
            </a:avLst>
          </a:prstGeom>
          <a:noFill/>
          <a:ln w="38100" cap="flat" cmpd="sng">
            <a:solidFill>
              <a:srgbClr val="3366FF"/>
            </a:solidFill>
            <a:prstDash val="solid"/>
            <a:headEnd type="none" w="med" len="med"/>
            <a:tailEnd type="none" w="med" len="med"/>
          </a:ln>
        </p:spPr>
        <p:txBody>
          <a:bodyPr rot="1080000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GB" altLang="zh-CN" sz="2000" dirty="0"/>
          </a:p>
        </p:txBody>
      </p:sp>
      <p:grpSp>
        <p:nvGrpSpPr>
          <p:cNvPr id="5" name="Group 116"/>
          <p:cNvGrpSpPr/>
          <p:nvPr/>
        </p:nvGrpSpPr>
        <p:grpSpPr>
          <a:xfrm>
            <a:off x="982619" y="4894721"/>
            <a:ext cx="3317875" cy="769937"/>
            <a:chOff x="1652" y="3385"/>
            <a:chExt cx="2090" cy="527"/>
          </a:xfrm>
        </p:grpSpPr>
        <p:graphicFrame>
          <p:nvGraphicFramePr>
            <p:cNvPr id="42090" name="Object 105" descr="羊皮纸"/>
            <p:cNvGraphicFramePr>
              <a:graphicFrameLocks noChangeAspect="1"/>
            </p:cNvGraphicFramePr>
            <p:nvPr/>
          </p:nvGraphicFramePr>
          <p:xfrm>
            <a:off x="1652" y="3385"/>
            <a:ext cx="2013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10" r:id="rId7" imgW="1054100" imgH="482600" progId="Equation.DSMT4">
                    <p:embed/>
                  </p:oleObj>
                </mc:Choice>
                <mc:Fallback>
                  <p:oleObj r:id="rId7" imgW="1054100" imgH="482600" progId="Equation.DSMT4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52" y="3385"/>
                          <a:ext cx="2013" cy="5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091" name="Text Box 106"/>
            <p:cNvSpPr txBox="1"/>
            <p:nvPr/>
          </p:nvSpPr>
          <p:spPr>
            <a:xfrm>
              <a:off x="2518" y="3611"/>
              <a:ext cx="1224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000" b="1" dirty="0">
                  <a:solidFill>
                    <a:srgbClr val="FF3300"/>
                  </a:solidFill>
                  <a:ea typeface="楷体_GB2312" pitchFamily="49" charset="-122"/>
                </a:rPr>
                <a:t>（约束条件）</a:t>
              </a:r>
            </a:p>
          </p:txBody>
        </p:sp>
      </p:grpSp>
      <p:sp>
        <p:nvSpPr>
          <p:cNvPr id="42085" name="AutoShape 108"/>
          <p:cNvSpPr/>
          <p:nvPr/>
        </p:nvSpPr>
        <p:spPr>
          <a:xfrm>
            <a:off x="1553528" y="4410393"/>
            <a:ext cx="1924050" cy="495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91310" name="Rectangle 110"/>
          <p:cNvSpPr/>
          <p:nvPr/>
        </p:nvSpPr>
        <p:spPr>
          <a:xfrm>
            <a:off x="1086101" y="4210994"/>
            <a:ext cx="179006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(4)</a:t>
            </a:r>
            <a:r>
              <a:rPr lang="zh-CN" altLang="en-US" sz="2200" b="1" dirty="0">
                <a:latin typeface="+mn-ea"/>
              </a:rPr>
              <a:t>特征方程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9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9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79" grpId="0"/>
      <p:bldP spid="691303" grpId="0" bldLvl="0" animBg="1"/>
      <p:bldP spid="42083" grpId="0" bldLvl="0" animBg="1"/>
      <p:bldP spid="6913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</a:t>
            </a:r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.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692227" name="Rectangle 3"/>
          <p:cNvSpPr/>
          <p:nvPr/>
        </p:nvSpPr>
        <p:spPr>
          <a:xfrm>
            <a:off x="7816370" y="2056500"/>
            <a:ext cx="2794000" cy="4572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200" b="1" dirty="0">
                <a:latin typeface="+mn-ea"/>
              </a:rPr>
              <a:t>(6) </a:t>
            </a:r>
            <a:r>
              <a:rPr lang="zh-CN" altLang="en-US" sz="2200" b="1" dirty="0">
                <a:latin typeface="+mn-ea"/>
              </a:rPr>
              <a:t>状态转换图 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8826020" y="3426326"/>
            <a:ext cx="1393825" cy="134938"/>
            <a:chOff x="1716" y="2419"/>
            <a:chExt cx="668" cy="92"/>
          </a:xfrm>
        </p:grpSpPr>
        <p:sp>
          <p:nvSpPr>
            <p:cNvPr id="43065" name="Arc 6"/>
            <p:cNvSpPr/>
            <p:nvPr/>
          </p:nvSpPr>
          <p:spPr>
            <a:xfrm rot="5405860" flipH="1">
              <a:off x="1973" y="2162"/>
              <a:ext cx="92" cy="6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40674" fill="none">
                  <a:moveTo>
                    <a:pt x="9546" y="0"/>
                  </a:moveTo>
                  <a:cubicBezTo>
                    <a:pt x="16926" y="3636"/>
                    <a:pt x="21600" y="11149"/>
                    <a:pt x="21600" y="19376"/>
                  </a:cubicBezTo>
                  <a:cubicBezTo>
                    <a:pt x="21600" y="29917"/>
                    <a:pt x="13991" y="38918"/>
                    <a:pt x="3597" y="40674"/>
                  </a:cubicBezTo>
                </a:path>
                <a:path w="21600" h="40674" stroke="0">
                  <a:moveTo>
                    <a:pt x="9546" y="0"/>
                  </a:moveTo>
                  <a:cubicBezTo>
                    <a:pt x="16926" y="3636"/>
                    <a:pt x="21600" y="11149"/>
                    <a:pt x="21600" y="19376"/>
                  </a:cubicBezTo>
                  <a:cubicBezTo>
                    <a:pt x="21600" y="29917"/>
                    <a:pt x="13991" y="38918"/>
                    <a:pt x="3597" y="40674"/>
                  </a:cubicBezTo>
                  <a:lnTo>
                    <a:pt x="0" y="19376"/>
                  </a:lnTo>
                  <a:lnTo>
                    <a:pt x="9546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6" name="Freeform 7"/>
            <p:cNvSpPr/>
            <p:nvPr/>
          </p:nvSpPr>
          <p:spPr>
            <a:xfrm rot="-9177385">
              <a:off x="2309" y="2472"/>
              <a:ext cx="75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1530" h="570">
                  <a:moveTo>
                    <a:pt x="1530" y="0"/>
                  </a:moveTo>
                  <a:lnTo>
                    <a:pt x="1530" y="570"/>
                  </a:lnTo>
                  <a:lnTo>
                    <a:pt x="0" y="22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2232" name="Text Box 8"/>
          <p:cNvSpPr txBox="1"/>
          <p:nvPr/>
        </p:nvSpPr>
        <p:spPr>
          <a:xfrm>
            <a:off x="9170877" y="2856599"/>
            <a:ext cx="738667" cy="3603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S=0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R=1</a:t>
            </a:r>
            <a:endParaRPr lang="en-US" altLang="zh-CN" sz="16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8867553" y="4114799"/>
            <a:ext cx="1277864" cy="147771"/>
            <a:chOff x="2212" y="2302"/>
            <a:chExt cx="668" cy="92"/>
          </a:xfrm>
        </p:grpSpPr>
        <p:sp>
          <p:nvSpPr>
            <p:cNvPr id="43063" name="Arc 10"/>
            <p:cNvSpPr/>
            <p:nvPr/>
          </p:nvSpPr>
          <p:spPr>
            <a:xfrm rot="5405860" flipV="1">
              <a:off x="2531" y="2045"/>
              <a:ext cx="92" cy="6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40674" fill="none">
                  <a:moveTo>
                    <a:pt x="9546" y="0"/>
                  </a:moveTo>
                  <a:cubicBezTo>
                    <a:pt x="16926" y="3636"/>
                    <a:pt x="21600" y="11149"/>
                    <a:pt x="21600" y="19376"/>
                  </a:cubicBezTo>
                  <a:cubicBezTo>
                    <a:pt x="21600" y="29917"/>
                    <a:pt x="13991" y="38918"/>
                    <a:pt x="3597" y="40674"/>
                  </a:cubicBezTo>
                </a:path>
                <a:path w="21600" h="40674" stroke="0">
                  <a:moveTo>
                    <a:pt x="9546" y="0"/>
                  </a:moveTo>
                  <a:cubicBezTo>
                    <a:pt x="16926" y="3636"/>
                    <a:pt x="21600" y="11149"/>
                    <a:pt x="21600" y="19376"/>
                  </a:cubicBezTo>
                  <a:cubicBezTo>
                    <a:pt x="21600" y="29917"/>
                    <a:pt x="13991" y="38918"/>
                    <a:pt x="3597" y="40674"/>
                  </a:cubicBezTo>
                  <a:lnTo>
                    <a:pt x="0" y="19376"/>
                  </a:lnTo>
                  <a:lnTo>
                    <a:pt x="9546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4" name="Freeform 11"/>
            <p:cNvSpPr/>
            <p:nvPr/>
          </p:nvSpPr>
          <p:spPr>
            <a:xfrm rot="-9177385" flipH="1" flipV="1">
              <a:off x="2212" y="2318"/>
              <a:ext cx="75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1530" h="570">
                  <a:moveTo>
                    <a:pt x="1530" y="0"/>
                  </a:moveTo>
                  <a:lnTo>
                    <a:pt x="1530" y="570"/>
                  </a:lnTo>
                  <a:lnTo>
                    <a:pt x="0" y="22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2236" name="Text Box 12"/>
          <p:cNvSpPr txBox="1"/>
          <p:nvPr/>
        </p:nvSpPr>
        <p:spPr>
          <a:xfrm>
            <a:off x="9355138" y="4310380"/>
            <a:ext cx="428625" cy="358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S=1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R=0</a:t>
            </a:r>
            <a:endParaRPr lang="en-US" altLang="zh-CN" sz="16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6" name="Group 13"/>
          <p:cNvGrpSpPr/>
          <p:nvPr/>
        </p:nvGrpSpPr>
        <p:grpSpPr>
          <a:xfrm>
            <a:off x="8364538" y="3681730"/>
            <a:ext cx="255587" cy="269875"/>
            <a:chOff x="678" y="3210"/>
            <a:chExt cx="161" cy="170"/>
          </a:xfrm>
        </p:grpSpPr>
        <p:sp>
          <p:nvSpPr>
            <p:cNvPr id="43061" name="Freeform 14"/>
            <p:cNvSpPr/>
            <p:nvPr/>
          </p:nvSpPr>
          <p:spPr>
            <a:xfrm rot="147644" flipH="1" flipV="1">
              <a:off x="752" y="3210"/>
              <a:ext cx="75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1530" h="570">
                  <a:moveTo>
                    <a:pt x="1530" y="0"/>
                  </a:moveTo>
                  <a:lnTo>
                    <a:pt x="1530" y="570"/>
                  </a:lnTo>
                  <a:lnTo>
                    <a:pt x="0" y="22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2" name="Arc 15"/>
            <p:cNvSpPr/>
            <p:nvPr/>
          </p:nvSpPr>
          <p:spPr>
            <a:xfrm rot="2200598" flipH="1">
              <a:off x="678" y="3230"/>
              <a:ext cx="161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2974" h="40088" fill="none">
                  <a:moveTo>
                    <a:pt x="32543" y="-1"/>
                  </a:moveTo>
                  <a:cubicBezTo>
                    <a:pt x="39017" y="3911"/>
                    <a:pt x="42974" y="10924"/>
                    <a:pt x="42974" y="18488"/>
                  </a:cubicBezTo>
                  <a:cubicBezTo>
                    <a:pt x="42974" y="30417"/>
                    <a:pt x="33303" y="40088"/>
                    <a:pt x="21374" y="40088"/>
                  </a:cubicBezTo>
                  <a:cubicBezTo>
                    <a:pt x="10647" y="40088"/>
                    <a:pt x="1546" y="32216"/>
                    <a:pt x="-1" y="21602"/>
                  </a:cubicBezTo>
                </a:path>
                <a:path w="42974" h="40088" stroke="0">
                  <a:moveTo>
                    <a:pt x="32543" y="-1"/>
                  </a:moveTo>
                  <a:cubicBezTo>
                    <a:pt x="39017" y="3911"/>
                    <a:pt x="42974" y="10924"/>
                    <a:pt x="42974" y="18488"/>
                  </a:cubicBezTo>
                  <a:cubicBezTo>
                    <a:pt x="42974" y="30417"/>
                    <a:pt x="33303" y="40088"/>
                    <a:pt x="21374" y="40088"/>
                  </a:cubicBezTo>
                  <a:cubicBezTo>
                    <a:pt x="10647" y="40088"/>
                    <a:pt x="1546" y="32216"/>
                    <a:pt x="-1" y="21602"/>
                  </a:cubicBezTo>
                  <a:lnTo>
                    <a:pt x="21374" y="18488"/>
                  </a:lnTo>
                  <a:lnTo>
                    <a:pt x="32543" y="-1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2240" name="Text Box 16"/>
          <p:cNvSpPr txBox="1"/>
          <p:nvPr/>
        </p:nvSpPr>
        <p:spPr>
          <a:xfrm>
            <a:off x="7869238" y="3591243"/>
            <a:ext cx="428625" cy="3603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S=x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R=0</a:t>
            </a:r>
            <a:endParaRPr lang="en-US" altLang="zh-CN" sz="16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92241" name="Text Box 17"/>
          <p:cNvSpPr txBox="1"/>
          <p:nvPr/>
        </p:nvSpPr>
        <p:spPr>
          <a:xfrm>
            <a:off x="10660063" y="3591243"/>
            <a:ext cx="428625" cy="358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S=0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R=x</a:t>
            </a:r>
            <a:endParaRPr lang="en-US" altLang="zh-CN" sz="1600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Group 18"/>
          <p:cNvGrpSpPr/>
          <p:nvPr/>
        </p:nvGrpSpPr>
        <p:grpSpPr>
          <a:xfrm>
            <a:off x="10344150" y="3681730"/>
            <a:ext cx="255588" cy="271463"/>
            <a:chOff x="3702" y="2812"/>
            <a:chExt cx="161" cy="171"/>
          </a:xfrm>
        </p:grpSpPr>
        <p:sp>
          <p:nvSpPr>
            <p:cNvPr id="43059" name="Freeform 19"/>
            <p:cNvSpPr/>
            <p:nvPr/>
          </p:nvSpPr>
          <p:spPr>
            <a:xfrm rot="70416">
              <a:off x="3716" y="2960"/>
              <a:ext cx="74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1530" h="570">
                  <a:moveTo>
                    <a:pt x="1530" y="0"/>
                  </a:moveTo>
                  <a:lnTo>
                    <a:pt x="1530" y="570"/>
                  </a:lnTo>
                  <a:lnTo>
                    <a:pt x="0" y="225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60" name="Arc 20"/>
            <p:cNvSpPr/>
            <p:nvPr/>
          </p:nvSpPr>
          <p:spPr>
            <a:xfrm rot="2123370" flipV="1">
              <a:off x="3702" y="2812"/>
              <a:ext cx="161" cy="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2974" h="40088" fill="none">
                  <a:moveTo>
                    <a:pt x="32543" y="-1"/>
                  </a:moveTo>
                  <a:cubicBezTo>
                    <a:pt x="39017" y="3911"/>
                    <a:pt x="42974" y="10924"/>
                    <a:pt x="42974" y="18488"/>
                  </a:cubicBezTo>
                  <a:cubicBezTo>
                    <a:pt x="42974" y="30417"/>
                    <a:pt x="33303" y="40088"/>
                    <a:pt x="21374" y="40088"/>
                  </a:cubicBezTo>
                  <a:cubicBezTo>
                    <a:pt x="10647" y="40088"/>
                    <a:pt x="1546" y="32216"/>
                    <a:pt x="-1" y="21602"/>
                  </a:cubicBezTo>
                </a:path>
                <a:path w="42974" h="40088" stroke="0">
                  <a:moveTo>
                    <a:pt x="32543" y="-1"/>
                  </a:moveTo>
                  <a:cubicBezTo>
                    <a:pt x="39017" y="3911"/>
                    <a:pt x="42974" y="10924"/>
                    <a:pt x="42974" y="18488"/>
                  </a:cubicBezTo>
                  <a:cubicBezTo>
                    <a:pt x="42974" y="30417"/>
                    <a:pt x="33303" y="40088"/>
                    <a:pt x="21374" y="40088"/>
                  </a:cubicBezTo>
                  <a:cubicBezTo>
                    <a:pt x="10647" y="40088"/>
                    <a:pt x="1546" y="32216"/>
                    <a:pt x="-1" y="21602"/>
                  </a:cubicBezTo>
                  <a:lnTo>
                    <a:pt x="21374" y="18488"/>
                  </a:lnTo>
                  <a:lnTo>
                    <a:pt x="32543" y="-1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2245" name="Rectangle 21"/>
          <p:cNvSpPr/>
          <p:nvPr/>
        </p:nvSpPr>
        <p:spPr>
          <a:xfrm>
            <a:off x="1551305" y="5409883"/>
            <a:ext cx="5657850" cy="39687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时钟触发器逻辑功能：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种描述方式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波形图</a:t>
            </a:r>
          </a:p>
        </p:txBody>
      </p:sp>
      <p:graphicFrame>
        <p:nvGraphicFramePr>
          <p:cNvPr id="29710" name="表格 29709"/>
          <p:cNvGraphicFramePr/>
          <p:nvPr>
            <p:custDataLst>
              <p:tags r:id="rId1"/>
            </p:custDataLst>
          </p:nvPr>
        </p:nvGraphicFramePr>
        <p:xfrm>
          <a:off x="1116419" y="2358073"/>
          <a:ext cx="4590961" cy="2289340"/>
        </p:xfrm>
        <a:graphic>
          <a:graphicData uri="http://schemas.openxmlformats.org/drawingml/2006/table">
            <a:tbl>
              <a:tblPr/>
              <a:tblGrid>
                <a:gridCol w="1382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Q </a:t>
                      </a:r>
                      <a:r>
                        <a:rPr lang="en-US" altLang="zh-CN" sz="2000" b="1" baseline="30000" dirty="0" err="1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n</a:t>
                      </a:r>
                      <a:r>
                        <a:rPr lang="en-US" altLang="zh-CN" sz="2000" b="1" dirty="0" err="1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2000" b="1" i="1" dirty="0" err="1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Q</a:t>
                      </a:r>
                      <a:r>
                        <a:rPr lang="en-US" altLang="zh-CN" sz="20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  <a:r>
                        <a:rPr lang="en-US" altLang="zh-CN" sz="2000" b="1" baseline="30000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n+1 </a:t>
                      </a:r>
                      <a:endParaRPr lang="en-US" altLang="zh-CN" sz="2000" b="1" baseline="30000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S</a:t>
                      </a:r>
                      <a:endParaRPr lang="en-US" altLang="zh-CN" sz="20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R</a:t>
                      </a:r>
                      <a:endParaRPr lang="en-US" altLang="zh-CN" sz="20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  说  明</a:t>
                      </a: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72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 </a:t>
                      </a: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 0</a:t>
                      </a:r>
                    </a:p>
                  </a:txBody>
                  <a:tcPr marL="91435" marR="91435" marT="50156" marB="50156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i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X</a:t>
                      </a:r>
                      <a:endParaRPr lang="en-US" altLang="zh-CN" sz="2000" b="1" baseline="30000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17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状态不变或清</a:t>
                      </a:r>
                      <a:r>
                        <a:rPr lang="en-US" altLang="zh-CN" sz="17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20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072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lang="en-US" altLang="zh-CN" sz="20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2000" b="1" baseline="30000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置</a:t>
                      </a: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lang="en-US" altLang="zh-CN" sz="2000" b="1" i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93">
                <a:tc>
                  <a:txBody>
                    <a:bodyPr/>
                    <a:lstStyle/>
                    <a:p>
                      <a:pPr marL="342900" lvl="0" indent="-342900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lang="en-US" altLang="zh-CN" sz="2000" b="1" dirty="0">
                        <a:solidFill>
                          <a:srgbClr val="000099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L="91435" marR="91435" marT="50156" marB="50156" anchor="ctr">
                    <a:lnL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91435" marR="91435" marT="50156" marB="5015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0">
                        <a:buNone/>
                        <a:tabLst>
                          <a:tab pos="5130800" algn="r"/>
                        </a:tabLst>
                      </a:pPr>
                      <a:r>
                        <a:rPr lang="zh-CN" altLang="en-US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状态</a:t>
                      </a:r>
                      <a:r>
                        <a:rPr lang="zh-CN" altLang="en-US" sz="2000" b="1" dirty="0" smtClean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不变或置</a:t>
                      </a:r>
                      <a:r>
                        <a:rPr lang="en-US" altLang="zh-CN" sz="2000" b="1" dirty="0">
                          <a:solidFill>
                            <a:srgbClr val="000099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91435" marR="91435" marT="50156" marB="50156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056" name="Rectangle 63"/>
          <p:cNvSpPr/>
          <p:nvPr/>
        </p:nvSpPr>
        <p:spPr>
          <a:xfrm>
            <a:off x="1160780" y="1553730"/>
            <a:ext cx="1774825" cy="430887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(5)</a:t>
            </a:r>
            <a:r>
              <a:rPr lang="zh-CN" altLang="en-US" sz="2200" b="1" dirty="0">
                <a:latin typeface="+mn-ea"/>
              </a:rPr>
              <a:t>激励表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559209" y="3607982"/>
            <a:ext cx="1768548" cy="453655"/>
            <a:chOff x="8218967" y="5458047"/>
            <a:chExt cx="1768548" cy="453655"/>
          </a:xfrm>
        </p:grpSpPr>
        <p:sp>
          <p:nvSpPr>
            <p:cNvPr id="8" name="流程图: 接点 7"/>
            <p:cNvSpPr/>
            <p:nvPr/>
          </p:nvSpPr>
          <p:spPr>
            <a:xfrm>
              <a:off x="8218967" y="5465135"/>
              <a:ext cx="478466" cy="446567"/>
            </a:xfrm>
            <a:prstGeom prst="flowChartConnector">
              <a:avLst/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流程图: 接点 25"/>
            <p:cNvSpPr/>
            <p:nvPr/>
          </p:nvSpPr>
          <p:spPr>
            <a:xfrm>
              <a:off x="9509049" y="5458047"/>
              <a:ext cx="478466" cy="446567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2513CB"/>
                  </a:solidFill>
                </a:rPr>
                <a:t>0</a:t>
              </a:r>
              <a:endParaRPr lang="zh-CN" altLang="en-US" dirty="0">
                <a:solidFill>
                  <a:srgbClr val="2513C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9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/>
      <p:bldP spid="692232" grpId="0"/>
      <p:bldP spid="692236" grpId="0"/>
      <p:bldP spid="692240" grpId="0"/>
      <p:bldP spid="692241" grpId="0"/>
      <p:bldP spid="6922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" y="867410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693250" name="AutoShape 2"/>
          <p:cNvSpPr/>
          <p:nvPr/>
        </p:nvSpPr>
        <p:spPr>
          <a:xfrm>
            <a:off x="1322070" y="3134360"/>
            <a:ext cx="4705350" cy="283527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93251" name="Rectangle 3"/>
          <p:cNvSpPr/>
          <p:nvPr/>
        </p:nvSpPr>
        <p:spPr>
          <a:xfrm>
            <a:off x="1830070" y="3129598"/>
            <a:ext cx="541338" cy="2840037"/>
          </a:xfrm>
          <a:prstGeom prst="rect">
            <a:avLst/>
          </a:prstGeom>
          <a:solidFill>
            <a:srgbClr val="CCFF99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93252" name="Rectangle 4"/>
          <p:cNvSpPr/>
          <p:nvPr/>
        </p:nvSpPr>
        <p:spPr>
          <a:xfrm flipH="1">
            <a:off x="2911158" y="3129598"/>
            <a:ext cx="719137" cy="2835275"/>
          </a:xfrm>
          <a:prstGeom prst="rect">
            <a:avLst/>
          </a:prstGeom>
          <a:solidFill>
            <a:srgbClr val="CCFF99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693253" name="Rectangle 5"/>
          <p:cNvSpPr/>
          <p:nvPr/>
        </p:nvSpPr>
        <p:spPr>
          <a:xfrm>
            <a:off x="4351020" y="3129598"/>
            <a:ext cx="809625" cy="2835275"/>
          </a:xfrm>
          <a:prstGeom prst="rect">
            <a:avLst/>
          </a:prstGeom>
          <a:solidFill>
            <a:srgbClr val="CCFF99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693254" name="Object 6"/>
          <p:cNvGraphicFramePr>
            <a:graphicFrameLocks noChangeAspect="1"/>
          </p:cNvGraphicFramePr>
          <p:nvPr/>
        </p:nvGraphicFramePr>
        <p:xfrm>
          <a:off x="1471295" y="3129598"/>
          <a:ext cx="4454525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r:id="rId4" imgW="2534285" imgH="1944370" progId="Word.Picture.8">
                  <p:embed/>
                </p:oleObj>
              </mc:Choice>
              <mc:Fallback>
                <p:oleObj r:id="rId4" imgW="2534285" imgH="1944370" progId="Word.Picture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1295" y="3129598"/>
                        <a:ext cx="4454525" cy="2797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7"/>
          <p:cNvGrpSpPr/>
          <p:nvPr/>
        </p:nvGrpSpPr>
        <p:grpSpPr>
          <a:xfrm>
            <a:off x="7051103" y="3622167"/>
            <a:ext cx="2312353" cy="2382838"/>
            <a:chOff x="542" y="3074"/>
            <a:chExt cx="1508" cy="1501"/>
          </a:xfrm>
        </p:grpSpPr>
        <p:sp>
          <p:nvSpPr>
            <p:cNvPr id="44079" name="Text Box 8"/>
            <p:cNvSpPr txBox="1"/>
            <p:nvPr/>
          </p:nvSpPr>
          <p:spPr>
            <a:xfrm>
              <a:off x="731" y="3237"/>
              <a:ext cx="1319" cy="13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lnSpc>
                  <a:spcPct val="125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  </a:t>
              </a:r>
              <a:r>
                <a:rPr lang="en-US" altLang="zh-CN" sz="2200" b="1" dirty="0" smtClean="0">
                  <a:solidFill>
                    <a:srgbClr val="000099"/>
                  </a:solidFill>
                  <a:latin typeface="Times New Roman" panose="02020603050405020304" pitchFamily="18" charset="0"/>
                </a:rPr>
                <a:t>S R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  <a:r>
                <a:rPr lang="en-US" altLang="zh-CN" sz="20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30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n+1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</a:p>
            <a:p>
              <a:pPr marL="0" lvl="0" indent="0" algn="ctr" eaLnBrk="1" hangingPunct="1">
                <a:lnSpc>
                  <a:spcPct val="125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</a:rPr>
                <a:t>0  0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  <a:r>
                <a:rPr lang="en-US" altLang="zh-CN" sz="22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200" b="1" baseline="30000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</a:rPr>
                <a:t>0  1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 0	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</a:rPr>
                <a:t>1  0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 1	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</a:rPr>
                <a:t>1  1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  <a:r>
                <a:rPr lang="en-US" altLang="zh-CN" sz="2400" b="1" dirty="0">
                  <a:solidFill>
                    <a:srgbClr val="000099"/>
                  </a:solidFill>
                  <a:latin typeface="宋体" panose="02010600030101010101" pitchFamily="2" charset="-122"/>
                </a:rPr>
                <a:t>Ф </a:t>
              </a:r>
              <a:r>
                <a:rPr lang="en-US" altLang="zh-CN" sz="2400" b="1" dirty="0">
                  <a:solidFill>
                    <a:srgbClr val="000099"/>
                  </a:solidFill>
                  <a:latin typeface="Times New Roman" panose="02020603050405020304" pitchFamily="18" charset="0"/>
                </a:rPr>
                <a:t>	</a:t>
              </a:r>
            </a:p>
          </p:txBody>
        </p:sp>
        <p:sp>
          <p:nvSpPr>
            <p:cNvPr id="44080" name="Text Box 9"/>
            <p:cNvSpPr txBox="1"/>
            <p:nvPr/>
          </p:nvSpPr>
          <p:spPr>
            <a:xfrm>
              <a:off x="542" y="3074"/>
              <a:ext cx="143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000099"/>
                  </a:solidFill>
                  <a:latin typeface="+mn-ea"/>
                </a:rPr>
                <a:t>同步</a:t>
              </a:r>
              <a:r>
                <a:rPr lang="en-US" altLang="zh-CN" sz="1800" dirty="0">
                  <a:solidFill>
                    <a:srgbClr val="000099"/>
                  </a:solidFill>
                  <a:latin typeface="+mn-ea"/>
                </a:rPr>
                <a:t>RS</a:t>
              </a:r>
              <a:r>
                <a:rPr lang="zh-CN" altLang="en-US" sz="1800" dirty="0">
                  <a:solidFill>
                    <a:srgbClr val="000099"/>
                  </a:solidFill>
                  <a:latin typeface="+mn-ea"/>
                </a:rPr>
                <a:t>触发器真值表</a:t>
              </a:r>
            </a:p>
          </p:txBody>
        </p:sp>
      </p:grpSp>
      <p:sp>
        <p:nvSpPr>
          <p:cNvPr id="693258" name="Line 10"/>
          <p:cNvSpPr/>
          <p:nvPr/>
        </p:nvSpPr>
        <p:spPr>
          <a:xfrm flipH="1">
            <a:off x="2145983" y="3358198"/>
            <a:ext cx="4762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59" name="Line 11"/>
          <p:cNvSpPr/>
          <p:nvPr/>
        </p:nvSpPr>
        <p:spPr>
          <a:xfrm>
            <a:off x="1830070" y="5383848"/>
            <a:ext cx="315913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60" name="Line 12"/>
          <p:cNvSpPr/>
          <p:nvPr/>
        </p:nvSpPr>
        <p:spPr>
          <a:xfrm>
            <a:off x="2145983" y="5383848"/>
            <a:ext cx="2254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61" name="Line 13"/>
          <p:cNvSpPr/>
          <p:nvPr/>
        </p:nvSpPr>
        <p:spPr>
          <a:xfrm flipH="1">
            <a:off x="2371408" y="3358198"/>
            <a:ext cx="4762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62" name="Line 14"/>
          <p:cNvSpPr/>
          <p:nvPr/>
        </p:nvSpPr>
        <p:spPr>
          <a:xfrm>
            <a:off x="2371408" y="5383848"/>
            <a:ext cx="53975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63" name="Line 15"/>
          <p:cNvSpPr/>
          <p:nvPr/>
        </p:nvSpPr>
        <p:spPr>
          <a:xfrm flipH="1">
            <a:off x="2911158" y="3358198"/>
            <a:ext cx="4762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5" name="Group 16"/>
          <p:cNvGrpSpPr/>
          <p:nvPr/>
        </p:nvGrpSpPr>
        <p:grpSpPr>
          <a:xfrm>
            <a:off x="2911158" y="5383848"/>
            <a:ext cx="360362" cy="404812"/>
            <a:chOff x="1548" y="3152"/>
            <a:chExt cx="396" cy="258"/>
          </a:xfrm>
        </p:grpSpPr>
        <p:sp>
          <p:nvSpPr>
            <p:cNvPr id="44077" name="Line 17"/>
            <p:cNvSpPr/>
            <p:nvPr/>
          </p:nvSpPr>
          <p:spPr>
            <a:xfrm flipV="1">
              <a:off x="1548" y="3407"/>
              <a:ext cx="396" cy="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078" name="Line 18"/>
            <p:cNvSpPr/>
            <p:nvPr/>
          </p:nvSpPr>
          <p:spPr>
            <a:xfrm flipV="1">
              <a:off x="1548" y="3152"/>
              <a:ext cx="0" cy="25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93267" name="Line 19"/>
          <p:cNvSpPr/>
          <p:nvPr/>
        </p:nvSpPr>
        <p:spPr>
          <a:xfrm flipH="1">
            <a:off x="3271520" y="3358198"/>
            <a:ext cx="4763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68" name="Line 20"/>
          <p:cNvSpPr/>
          <p:nvPr/>
        </p:nvSpPr>
        <p:spPr>
          <a:xfrm flipV="1">
            <a:off x="3271520" y="5783898"/>
            <a:ext cx="404813" cy="47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69" name="Line 21"/>
          <p:cNvSpPr/>
          <p:nvPr/>
        </p:nvSpPr>
        <p:spPr>
          <a:xfrm flipH="1">
            <a:off x="3630295" y="3358198"/>
            <a:ext cx="4763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70" name="Line 22"/>
          <p:cNvSpPr/>
          <p:nvPr/>
        </p:nvSpPr>
        <p:spPr>
          <a:xfrm>
            <a:off x="3630295" y="5788660"/>
            <a:ext cx="7207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71" name="Line 23"/>
          <p:cNvSpPr/>
          <p:nvPr/>
        </p:nvSpPr>
        <p:spPr>
          <a:xfrm flipH="1">
            <a:off x="4351020" y="3358198"/>
            <a:ext cx="4763" cy="261143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72" name="Line 24"/>
          <p:cNvSpPr/>
          <p:nvPr/>
        </p:nvSpPr>
        <p:spPr>
          <a:xfrm>
            <a:off x="4351020" y="5788660"/>
            <a:ext cx="22542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73" name="Line 25"/>
          <p:cNvSpPr/>
          <p:nvPr/>
        </p:nvSpPr>
        <p:spPr>
          <a:xfrm flipH="1">
            <a:off x="4576445" y="3358198"/>
            <a:ext cx="4763" cy="2655887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6" name="Group 26"/>
          <p:cNvGrpSpPr/>
          <p:nvPr/>
        </p:nvGrpSpPr>
        <p:grpSpPr>
          <a:xfrm>
            <a:off x="4576445" y="5383848"/>
            <a:ext cx="360363" cy="404812"/>
            <a:chOff x="1548" y="2727"/>
            <a:chExt cx="396" cy="227"/>
          </a:xfrm>
        </p:grpSpPr>
        <p:sp>
          <p:nvSpPr>
            <p:cNvPr id="44075" name="Line 27"/>
            <p:cNvSpPr/>
            <p:nvPr/>
          </p:nvSpPr>
          <p:spPr>
            <a:xfrm flipV="1">
              <a:off x="1548" y="2727"/>
              <a:ext cx="396" cy="1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076" name="Line 28"/>
            <p:cNvSpPr/>
            <p:nvPr/>
          </p:nvSpPr>
          <p:spPr>
            <a:xfrm>
              <a:off x="1548" y="2727"/>
              <a:ext cx="0" cy="227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93277" name="Line 29"/>
          <p:cNvSpPr/>
          <p:nvPr/>
        </p:nvSpPr>
        <p:spPr>
          <a:xfrm flipH="1">
            <a:off x="4936808" y="3404235"/>
            <a:ext cx="4762" cy="2565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7" name="Group 30"/>
          <p:cNvGrpSpPr/>
          <p:nvPr/>
        </p:nvGrpSpPr>
        <p:grpSpPr>
          <a:xfrm>
            <a:off x="4936808" y="5379085"/>
            <a:ext cx="223837" cy="409575"/>
            <a:chOff x="1548" y="3152"/>
            <a:chExt cx="396" cy="258"/>
          </a:xfrm>
        </p:grpSpPr>
        <p:sp>
          <p:nvSpPr>
            <p:cNvPr id="44073" name="Line 31"/>
            <p:cNvSpPr/>
            <p:nvPr/>
          </p:nvSpPr>
          <p:spPr>
            <a:xfrm flipV="1">
              <a:off x="1548" y="3407"/>
              <a:ext cx="396" cy="3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074" name="Line 32"/>
            <p:cNvSpPr/>
            <p:nvPr/>
          </p:nvSpPr>
          <p:spPr>
            <a:xfrm flipV="1">
              <a:off x="1548" y="3152"/>
              <a:ext cx="0" cy="255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93281" name="Line 33"/>
          <p:cNvSpPr/>
          <p:nvPr/>
        </p:nvSpPr>
        <p:spPr>
          <a:xfrm flipH="1">
            <a:off x="5160645" y="3404235"/>
            <a:ext cx="4763" cy="2519363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93282" name="Line 34"/>
          <p:cNvSpPr/>
          <p:nvPr/>
        </p:nvSpPr>
        <p:spPr>
          <a:xfrm>
            <a:off x="5160645" y="5788660"/>
            <a:ext cx="449263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89" name="Rectangle 41"/>
          <p:cNvSpPr/>
          <p:nvPr/>
        </p:nvSpPr>
        <p:spPr>
          <a:xfrm>
            <a:off x="1291908" y="2516823"/>
            <a:ext cx="3649662" cy="4953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CP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为低电平期间其状态不变。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693290" name="Line 42"/>
          <p:cNvSpPr/>
          <p:nvPr/>
        </p:nvSpPr>
        <p:spPr>
          <a:xfrm>
            <a:off x="7346506" y="4393248"/>
            <a:ext cx="14400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91" name="Line 43"/>
          <p:cNvSpPr/>
          <p:nvPr/>
        </p:nvSpPr>
        <p:spPr>
          <a:xfrm>
            <a:off x="8190738" y="4078923"/>
            <a:ext cx="0" cy="1754187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3292" name="Rectangle 44"/>
          <p:cNvSpPr/>
          <p:nvPr/>
        </p:nvSpPr>
        <p:spPr>
          <a:xfrm>
            <a:off x="1291908" y="1917700"/>
            <a:ext cx="5670550" cy="43497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CP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为高电平期间的</a:t>
            </a:r>
            <a:r>
              <a:rPr lang="en-US" altLang="zh-CN" sz="2000" b="1" i="1" dirty="0"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000" b="1" i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信号影响触发器的状态。</a:t>
            </a:r>
          </a:p>
        </p:txBody>
      </p:sp>
      <p:sp>
        <p:nvSpPr>
          <p:cNvPr id="693294" name="AutoShape 46"/>
          <p:cNvSpPr/>
          <p:nvPr/>
        </p:nvSpPr>
        <p:spPr>
          <a:xfrm>
            <a:off x="832105" y="5714999"/>
            <a:ext cx="1024127" cy="346234"/>
          </a:xfrm>
          <a:prstGeom prst="wedgeEllipseCallout">
            <a:avLst>
              <a:gd name="adj1" fmla="val 45823"/>
              <a:gd name="adj2" fmla="val -133846"/>
            </a:avLst>
          </a:prstGeom>
          <a:noFill/>
          <a:ln w="1905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600" b="1" dirty="0">
                <a:solidFill>
                  <a:srgbClr val="3333CC"/>
                </a:solidFill>
                <a:latin typeface="+mn-ea"/>
              </a:rPr>
              <a:t>初态为</a:t>
            </a:r>
            <a:r>
              <a:rPr lang="en-US" altLang="zh-CN" sz="1600" b="1" dirty="0">
                <a:solidFill>
                  <a:srgbClr val="3333CC"/>
                </a:solidFill>
                <a:latin typeface="+mn-ea"/>
              </a:rPr>
              <a:t>1</a:t>
            </a:r>
          </a:p>
        </p:txBody>
      </p:sp>
      <p:sp>
        <p:nvSpPr>
          <p:cNvPr id="44069" name="Rectangle 45"/>
          <p:cNvSpPr>
            <a:spLocks noGrp="1"/>
          </p:cNvSpPr>
          <p:nvPr>
            <p:ph type="title"/>
          </p:nvPr>
        </p:nvSpPr>
        <p:spPr>
          <a:xfrm>
            <a:off x="920750" y="1400620"/>
            <a:ext cx="2906713" cy="428625"/>
          </a:xfrm>
        </p:spPr>
        <p:txBody>
          <a:bodyPr vert="horz" wrap="square" lIns="91440" tIns="45720" rIns="91440" bIns="45720" anchor="ctr" anchorCtr="0"/>
          <a:lstStyle/>
          <a:p>
            <a:pPr marL="476250" indent="-476250">
              <a:buNone/>
            </a:pP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7)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工作波形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9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9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9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9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69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69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500"/>
                                        <p:tgtEl>
                                          <p:spTgt spid="69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9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9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69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69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69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3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3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69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500"/>
                                        <p:tgtEl>
                                          <p:spTgt spid="69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69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69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69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69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69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69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69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500"/>
                                        <p:tgtEl>
                                          <p:spTgt spid="69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2" dur="500"/>
                                        <p:tgtEl>
                                          <p:spTgt spid="69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2" dur="500"/>
                                        <p:tgtEl>
                                          <p:spTgt spid="69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0" grpId="0" bldLvl="0" animBg="1"/>
      <p:bldP spid="693251" grpId="0" bldLvl="0" animBg="1"/>
      <p:bldP spid="693252" grpId="0" bldLvl="0" animBg="1"/>
      <p:bldP spid="693253" grpId="0" bldLvl="0" animBg="1"/>
      <p:bldP spid="693289" grpId="0" bldLvl="0" animBg="1"/>
      <p:bldP spid="693292" grpId="0" bldLvl="0" animBg="1"/>
      <p:bldP spid="69329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" y="867410"/>
            <a:ext cx="3387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703490" name="AutoShape 2"/>
          <p:cNvSpPr/>
          <p:nvPr/>
        </p:nvSpPr>
        <p:spPr>
          <a:xfrm>
            <a:off x="2451418" y="3649980"/>
            <a:ext cx="6884987" cy="260985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703491" name="Rectangle 3"/>
          <p:cNvSpPr/>
          <p:nvPr/>
        </p:nvSpPr>
        <p:spPr>
          <a:xfrm>
            <a:off x="6682105" y="4178595"/>
            <a:ext cx="628650" cy="1669312"/>
          </a:xfrm>
          <a:prstGeom prst="rect">
            <a:avLst/>
          </a:prstGeom>
          <a:solidFill>
            <a:srgbClr val="C0C0C0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703492" name="Rectangle 4"/>
          <p:cNvSpPr/>
          <p:nvPr/>
        </p:nvSpPr>
        <p:spPr>
          <a:xfrm>
            <a:off x="7940993" y="4136065"/>
            <a:ext cx="630237" cy="1807536"/>
          </a:xfrm>
          <a:prstGeom prst="rect">
            <a:avLst/>
          </a:prstGeom>
          <a:solidFill>
            <a:srgbClr val="C0C0C0"/>
          </a:solidFill>
          <a:ln w="381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54277" name="Rectangle 5"/>
          <p:cNvSpPr/>
          <p:nvPr/>
        </p:nvSpPr>
        <p:spPr>
          <a:xfrm>
            <a:off x="1340020" y="1477096"/>
            <a:ext cx="9101152" cy="1047979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568325" lvl="0" indent="-568325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300" b="1" dirty="0" smtClean="0">
                <a:solidFill>
                  <a:srgbClr val="2513CB"/>
                </a:solidFill>
                <a:latin typeface="+mn-ea"/>
              </a:rPr>
              <a:t>例</a:t>
            </a:r>
            <a:r>
              <a:rPr lang="en-US" altLang="zh-CN" sz="2300" b="1" dirty="0" smtClean="0">
                <a:solidFill>
                  <a:srgbClr val="2513CB"/>
                </a:solidFill>
                <a:latin typeface="+mn-ea"/>
              </a:rPr>
              <a:t>2 </a:t>
            </a:r>
            <a:r>
              <a:rPr lang="zh-CN" altLang="en-US" sz="2300" dirty="0">
                <a:latin typeface="+mn-ea"/>
              </a:rPr>
              <a:t>钟控</a:t>
            </a:r>
            <a:r>
              <a:rPr lang="en-US" altLang="zh-CN" sz="2300" i="1" dirty="0">
                <a:latin typeface="+mn-ea"/>
              </a:rPr>
              <a:t>RS</a:t>
            </a:r>
            <a:r>
              <a:rPr lang="zh-CN" altLang="en-US" sz="2300" dirty="0">
                <a:latin typeface="+mn-ea"/>
              </a:rPr>
              <a:t>触发器及逻辑门组成如下时序电路，其输入</a:t>
            </a:r>
            <a:r>
              <a:rPr lang="en-US" altLang="zh-CN" sz="2300" dirty="0">
                <a:latin typeface="+mn-ea"/>
              </a:rPr>
              <a:t>CP</a:t>
            </a:r>
            <a:r>
              <a:rPr lang="zh-CN" altLang="en-US" sz="2300" dirty="0">
                <a:latin typeface="+mn-ea"/>
              </a:rPr>
              <a:t>、</a:t>
            </a:r>
            <a:r>
              <a:rPr lang="en-US" altLang="zh-CN" sz="2300" dirty="0">
                <a:latin typeface="+mn-ea"/>
              </a:rPr>
              <a:t>D</a:t>
            </a:r>
            <a:r>
              <a:rPr lang="zh-CN" altLang="en-US" sz="2300" dirty="0">
                <a:latin typeface="+mn-ea"/>
              </a:rPr>
              <a:t>端波形如图所示，设触发器初态为</a:t>
            </a:r>
            <a:r>
              <a:rPr lang="en-US" altLang="zh-CN" sz="2300" dirty="0">
                <a:latin typeface="+mn-ea"/>
              </a:rPr>
              <a:t>1</a:t>
            </a:r>
            <a:r>
              <a:rPr lang="zh-CN" altLang="en-US" sz="2300" dirty="0">
                <a:latin typeface="+mn-ea"/>
              </a:rPr>
              <a:t>，试画出触发器</a:t>
            </a:r>
            <a:r>
              <a:rPr lang="en-US" altLang="zh-CN" sz="2300" i="1" dirty="0">
                <a:latin typeface="+mn-ea"/>
              </a:rPr>
              <a:t>Q </a:t>
            </a:r>
            <a:r>
              <a:rPr lang="zh-CN" altLang="en-US" sz="2300" dirty="0">
                <a:latin typeface="+mn-ea"/>
              </a:rPr>
              <a:t>端的输出波形。 </a:t>
            </a:r>
          </a:p>
        </p:txBody>
      </p:sp>
      <p:graphicFrame>
        <p:nvGraphicFramePr>
          <p:cNvPr id="703494" name="Object 6"/>
          <p:cNvGraphicFramePr>
            <a:graphicFrameLocks noChangeAspect="1"/>
          </p:cNvGraphicFramePr>
          <p:nvPr/>
        </p:nvGraphicFramePr>
        <p:xfrm>
          <a:off x="2586355" y="3919855"/>
          <a:ext cx="6659563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Picture" r:id="rId4" imgW="4312920" imgH="1316990" progId="Word.Picture.8">
                  <p:embed/>
                </p:oleObj>
              </mc:Choice>
              <mc:Fallback>
                <p:oleObj name="Picture" r:id="rId4" imgW="4312920" imgH="1316990" progId="Word.Picture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6355" y="3919855"/>
                        <a:ext cx="6659563" cy="2025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3495" name="Rectangle 7"/>
          <p:cNvSpPr/>
          <p:nvPr/>
        </p:nvSpPr>
        <p:spPr>
          <a:xfrm>
            <a:off x="1640205" y="2832418"/>
            <a:ext cx="7783513" cy="457200"/>
          </a:xfrm>
          <a:prstGeom prst="rect">
            <a:avLst/>
          </a:prstGeom>
          <a:noFill/>
          <a:ln w="38100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568325" lvl="0" indent="-568325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解：时钟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RS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触发器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S=D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R= D, 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电路只有置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、置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两种逻辑动作。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703496" name="Line 8"/>
          <p:cNvSpPr/>
          <p:nvPr/>
        </p:nvSpPr>
        <p:spPr>
          <a:xfrm>
            <a:off x="4739005" y="2910205"/>
            <a:ext cx="17938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3497" name="Line 9"/>
          <p:cNvSpPr/>
          <p:nvPr/>
        </p:nvSpPr>
        <p:spPr>
          <a:xfrm flipH="1">
            <a:off x="7266305" y="4010343"/>
            <a:ext cx="4763" cy="2205037"/>
          </a:xfrm>
          <a:prstGeom prst="line">
            <a:avLst/>
          </a:prstGeom>
          <a:ln w="19050" cap="flat" cmpd="sng">
            <a:solidFill>
              <a:srgbClr val="2513CB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03498" name="Line 10"/>
          <p:cNvSpPr/>
          <p:nvPr/>
        </p:nvSpPr>
        <p:spPr>
          <a:xfrm flipV="1">
            <a:off x="6683693" y="5440680"/>
            <a:ext cx="584200" cy="1588"/>
          </a:xfrm>
          <a:prstGeom prst="line">
            <a:avLst/>
          </a:prstGeom>
          <a:ln w="28575" cap="flat" cmpd="sng">
            <a:solidFill>
              <a:srgbClr val="251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3499" name="Line 11"/>
          <p:cNvSpPr/>
          <p:nvPr/>
        </p:nvSpPr>
        <p:spPr>
          <a:xfrm flipH="1">
            <a:off x="7940993" y="4010343"/>
            <a:ext cx="4762" cy="2205037"/>
          </a:xfrm>
          <a:prstGeom prst="line">
            <a:avLst/>
          </a:prstGeom>
          <a:ln w="19050" cap="flat" cmpd="sng">
            <a:solidFill>
              <a:srgbClr val="2513CB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03500" name="Line 12"/>
          <p:cNvSpPr/>
          <p:nvPr/>
        </p:nvSpPr>
        <p:spPr>
          <a:xfrm>
            <a:off x="7266305" y="5450205"/>
            <a:ext cx="674688" cy="0"/>
          </a:xfrm>
          <a:prstGeom prst="line">
            <a:avLst/>
          </a:prstGeom>
          <a:ln w="38100" cap="flat" cmpd="sng">
            <a:solidFill>
              <a:srgbClr val="240CD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03501" name="Line 13"/>
          <p:cNvSpPr/>
          <p:nvPr/>
        </p:nvSpPr>
        <p:spPr>
          <a:xfrm flipH="1">
            <a:off x="8254987" y="4010343"/>
            <a:ext cx="3175" cy="2205037"/>
          </a:xfrm>
          <a:prstGeom prst="line">
            <a:avLst/>
          </a:prstGeom>
          <a:ln w="19050" cap="flat" cmpd="sng">
            <a:solidFill>
              <a:srgbClr val="2513CB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9" name="Group 14"/>
          <p:cNvGrpSpPr/>
          <p:nvPr/>
        </p:nvGrpSpPr>
        <p:grpSpPr>
          <a:xfrm>
            <a:off x="7940993" y="5450205"/>
            <a:ext cx="317500" cy="349250"/>
            <a:chOff x="4353" y="3102"/>
            <a:chExt cx="200" cy="220"/>
          </a:xfrm>
        </p:grpSpPr>
        <p:sp>
          <p:nvSpPr>
            <p:cNvPr id="54296" name="Line 15"/>
            <p:cNvSpPr/>
            <p:nvPr/>
          </p:nvSpPr>
          <p:spPr>
            <a:xfrm flipV="1">
              <a:off x="4353" y="3322"/>
              <a:ext cx="200" cy="0"/>
            </a:xfrm>
            <a:prstGeom prst="line">
              <a:avLst/>
            </a:prstGeom>
            <a:ln w="28575" cap="flat" cmpd="sng">
              <a:solidFill>
                <a:srgbClr val="2513C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297" name="Line 16"/>
            <p:cNvSpPr/>
            <p:nvPr/>
          </p:nvSpPr>
          <p:spPr>
            <a:xfrm flipH="1" flipV="1">
              <a:off x="4353" y="3102"/>
              <a:ext cx="1" cy="220"/>
            </a:xfrm>
            <a:prstGeom prst="line">
              <a:avLst/>
            </a:prstGeom>
            <a:ln w="28575" cap="flat" cmpd="sng">
              <a:solidFill>
                <a:srgbClr val="2513C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03505" name="Line 17"/>
          <p:cNvSpPr/>
          <p:nvPr/>
        </p:nvSpPr>
        <p:spPr>
          <a:xfrm flipH="1">
            <a:off x="8558679" y="4010343"/>
            <a:ext cx="4763" cy="2205037"/>
          </a:xfrm>
          <a:prstGeom prst="line">
            <a:avLst/>
          </a:prstGeom>
          <a:ln w="19050" cap="flat" cmpd="sng">
            <a:solidFill>
              <a:srgbClr val="2513CB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10" name="Group 18"/>
          <p:cNvGrpSpPr/>
          <p:nvPr/>
        </p:nvGrpSpPr>
        <p:grpSpPr>
          <a:xfrm>
            <a:off x="8258493" y="5450205"/>
            <a:ext cx="900112" cy="360363"/>
            <a:chOff x="1548" y="2727"/>
            <a:chExt cx="396" cy="227"/>
          </a:xfrm>
        </p:grpSpPr>
        <p:sp>
          <p:nvSpPr>
            <p:cNvPr id="54294" name="Line 19"/>
            <p:cNvSpPr/>
            <p:nvPr/>
          </p:nvSpPr>
          <p:spPr>
            <a:xfrm flipV="1">
              <a:off x="1548" y="2727"/>
              <a:ext cx="396" cy="1"/>
            </a:xfrm>
            <a:prstGeom prst="line">
              <a:avLst/>
            </a:prstGeom>
            <a:ln w="28575" cap="flat" cmpd="sng">
              <a:solidFill>
                <a:srgbClr val="2513C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295" name="Line 20"/>
            <p:cNvSpPr/>
            <p:nvPr/>
          </p:nvSpPr>
          <p:spPr>
            <a:xfrm>
              <a:off x="1548" y="2727"/>
              <a:ext cx="0" cy="227"/>
            </a:xfrm>
            <a:prstGeom prst="line">
              <a:avLst/>
            </a:prstGeom>
            <a:ln w="28575" cap="flat" cmpd="sng">
              <a:solidFill>
                <a:srgbClr val="2513C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21"/>
          <p:cNvGrpSpPr/>
          <p:nvPr/>
        </p:nvGrpSpPr>
        <p:grpSpPr>
          <a:xfrm>
            <a:off x="5400146" y="4832519"/>
            <a:ext cx="765175" cy="396875"/>
            <a:chOff x="385" y="1962"/>
            <a:chExt cx="482" cy="250"/>
          </a:xfrm>
        </p:grpSpPr>
        <p:sp>
          <p:nvSpPr>
            <p:cNvPr id="54292" name="Rectangle 22"/>
            <p:cNvSpPr/>
            <p:nvPr/>
          </p:nvSpPr>
          <p:spPr>
            <a:xfrm>
              <a:off x="385" y="1962"/>
              <a:ext cx="482" cy="25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000" b="1" dirty="0">
                  <a:solidFill>
                    <a:srgbClr val="FF0000"/>
                  </a:solidFill>
                </a:rPr>
                <a:t>S(R)</a:t>
              </a:r>
            </a:p>
          </p:txBody>
        </p:sp>
        <p:sp>
          <p:nvSpPr>
            <p:cNvPr id="54293" name="Line 23"/>
            <p:cNvSpPr/>
            <p:nvPr/>
          </p:nvSpPr>
          <p:spPr>
            <a:xfrm>
              <a:off x="612" y="1990"/>
              <a:ext cx="113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03512" name="Line 24"/>
          <p:cNvSpPr/>
          <p:nvPr/>
        </p:nvSpPr>
        <p:spPr>
          <a:xfrm flipH="1">
            <a:off x="6682105" y="4056380"/>
            <a:ext cx="4763" cy="2205038"/>
          </a:xfrm>
          <a:prstGeom prst="line">
            <a:avLst/>
          </a:prstGeom>
          <a:ln w="19050" cap="flat" cmpd="sng">
            <a:solidFill>
              <a:srgbClr val="2513CB"/>
            </a:solidFill>
            <a:prstDash val="sysDot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0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0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0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0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0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70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0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0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70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70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70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70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0" grpId="0" bldLvl="0" animBg="1"/>
      <p:bldP spid="703491" grpId="0" bldLvl="0" animBg="1"/>
      <p:bldP spid="703492" grpId="0" bldLvl="0" animBg="1"/>
      <p:bldP spid="7034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2499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5058" name="Text Box 3"/>
          <p:cNvSpPr txBox="1"/>
          <p:nvPr/>
        </p:nvSpPr>
        <p:spPr>
          <a:xfrm>
            <a:off x="1213360" y="1612583"/>
            <a:ext cx="2008187" cy="427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1</a:t>
            </a:r>
            <a:r>
              <a:rPr lang="en-US" altLang="zh-CN" sz="2200" b="1" dirty="0">
                <a:latin typeface="+mn-ea"/>
              </a:rPr>
              <a:t>)</a:t>
            </a:r>
            <a:r>
              <a:rPr lang="zh-CN" altLang="en-US" sz="2200" b="1" dirty="0" smtClean="0">
                <a:latin typeface="+mn-ea"/>
              </a:rPr>
              <a:t>电路</a:t>
            </a:r>
            <a:r>
              <a:rPr lang="zh-CN" altLang="en-US" sz="2200" b="1" dirty="0">
                <a:latin typeface="+mn-ea"/>
              </a:rPr>
              <a:t>组成</a:t>
            </a:r>
          </a:p>
        </p:txBody>
      </p:sp>
      <p:sp>
        <p:nvSpPr>
          <p:cNvPr id="71753" name="Text Box 2"/>
          <p:cNvSpPr txBox="1"/>
          <p:nvPr/>
        </p:nvSpPr>
        <p:spPr>
          <a:xfrm>
            <a:off x="1275235" y="5321721"/>
            <a:ext cx="3124200" cy="428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200" b="1" dirty="0" smtClean="0">
                <a:latin typeface="楷体_GB2312" pitchFamily="49" charset="-122"/>
                <a:ea typeface="楷体_GB2312" pitchFamily="49" charset="-122"/>
              </a:rPr>
              <a:t>特征</a:t>
            </a:r>
            <a:r>
              <a:rPr lang="zh-CN" altLang="en-US" sz="2200" b="1" dirty="0">
                <a:latin typeface="楷体_GB2312" pitchFamily="49" charset="-122"/>
                <a:ea typeface="楷体_GB2312" pitchFamily="49" charset="-122"/>
              </a:rPr>
              <a:t>方程 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(CP=1</a:t>
            </a:r>
            <a:r>
              <a:rPr lang="zh-CN" altLang="en-US" sz="2200" b="1" dirty="0"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en-US" altLang="zh-CN" sz="2200" b="1" dirty="0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pSp>
        <p:nvGrpSpPr>
          <p:cNvPr id="4" name="Group 103"/>
          <p:cNvGrpSpPr/>
          <p:nvPr/>
        </p:nvGrpSpPr>
        <p:grpSpPr>
          <a:xfrm>
            <a:off x="7956063" y="5313820"/>
            <a:ext cx="2251194" cy="523453"/>
            <a:chOff x="2767" y="3442"/>
            <a:chExt cx="1610" cy="378"/>
          </a:xfrm>
        </p:grpSpPr>
        <p:sp>
          <p:nvSpPr>
            <p:cNvPr id="45114" name="Rectangle 69"/>
            <p:cNvSpPr/>
            <p:nvPr/>
          </p:nvSpPr>
          <p:spPr>
            <a:xfrm>
              <a:off x="3438" y="3522"/>
              <a:ext cx="1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b="1" dirty="0">
                <a:ea typeface="黑体" panose="02010609060101010101" pitchFamily="49" charset="-122"/>
              </a:endParaRPr>
            </a:p>
          </p:txBody>
        </p:sp>
        <p:sp>
          <p:nvSpPr>
            <p:cNvPr id="45115" name="AutoShape 94"/>
            <p:cNvSpPr>
              <a:spLocks noChangeAspect="1" noTextEdit="1"/>
            </p:cNvSpPr>
            <p:nvPr/>
          </p:nvSpPr>
          <p:spPr>
            <a:xfrm>
              <a:off x="2767" y="3442"/>
              <a:ext cx="884" cy="3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6" name="Rectangle 96"/>
            <p:cNvSpPr/>
            <p:nvPr/>
          </p:nvSpPr>
          <p:spPr>
            <a:xfrm>
              <a:off x="3429" y="3476"/>
              <a:ext cx="948" cy="33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D + DQ</a:t>
              </a:r>
              <a:r>
                <a:rPr lang="en-US" altLang="zh-CN" sz="2800" i="1" baseline="30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800" i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7" name="Rectangle 97"/>
            <p:cNvSpPr/>
            <p:nvPr/>
          </p:nvSpPr>
          <p:spPr>
            <a:xfrm>
              <a:off x="2793" y="3485"/>
              <a:ext cx="162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1800" dirty="0"/>
            </a:p>
          </p:txBody>
        </p:sp>
        <p:sp>
          <p:nvSpPr>
            <p:cNvPr id="45118" name="Rectangle 98"/>
            <p:cNvSpPr/>
            <p:nvPr/>
          </p:nvSpPr>
          <p:spPr>
            <a:xfrm>
              <a:off x="2975" y="3467"/>
              <a:ext cx="64" cy="1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6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1800" dirty="0"/>
            </a:p>
          </p:txBody>
        </p:sp>
        <p:sp>
          <p:nvSpPr>
            <p:cNvPr id="45119" name="Rectangle 99"/>
            <p:cNvSpPr/>
            <p:nvPr/>
          </p:nvSpPr>
          <p:spPr>
            <a:xfrm>
              <a:off x="3255" y="3461"/>
              <a:ext cx="123" cy="3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2800" dirty="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zh-CN" sz="1800" dirty="0"/>
            </a:p>
          </p:txBody>
        </p:sp>
        <p:sp>
          <p:nvSpPr>
            <p:cNvPr id="45120" name="Rectangle 100"/>
            <p:cNvSpPr/>
            <p:nvPr/>
          </p:nvSpPr>
          <p:spPr>
            <a:xfrm>
              <a:off x="3047" y="3454"/>
              <a:ext cx="7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zh-CN" sz="1800" dirty="0"/>
            </a:p>
          </p:txBody>
        </p:sp>
        <p:sp>
          <p:nvSpPr>
            <p:cNvPr id="45121" name="Rectangle 101"/>
            <p:cNvSpPr/>
            <p:nvPr/>
          </p:nvSpPr>
          <p:spPr>
            <a:xfrm>
              <a:off x="3113" y="3467"/>
              <a:ext cx="64" cy="1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1800" dirty="0"/>
            </a:p>
          </p:txBody>
        </p:sp>
      </p:grpSp>
      <p:sp>
        <p:nvSpPr>
          <p:cNvPr id="71782" name="Rectangle 102"/>
          <p:cNvSpPr>
            <a:spLocks noChangeArrowheads="1"/>
          </p:cNvSpPr>
          <p:nvPr/>
        </p:nvSpPr>
        <p:spPr bwMode="auto">
          <a:xfrm>
            <a:off x="10383128" y="5374625"/>
            <a:ext cx="706629" cy="40011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Group 118"/>
          <p:cNvGrpSpPr/>
          <p:nvPr/>
        </p:nvGrpSpPr>
        <p:grpSpPr>
          <a:xfrm>
            <a:off x="4389172" y="5171315"/>
            <a:ext cx="3392488" cy="836612"/>
            <a:chOff x="1652" y="3385"/>
            <a:chExt cx="2137" cy="527"/>
          </a:xfrm>
          <a:noFill/>
        </p:grpSpPr>
        <p:graphicFrame>
          <p:nvGraphicFramePr>
            <p:cNvPr id="45112" name="Object 105" descr="羊皮纸"/>
            <p:cNvGraphicFramePr>
              <a:graphicFrameLocks noChangeAspect="1"/>
            </p:cNvGraphicFramePr>
            <p:nvPr/>
          </p:nvGraphicFramePr>
          <p:xfrm>
            <a:off x="1652" y="3385"/>
            <a:ext cx="2013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7" r:id="rId4" imgW="1054100" imgH="482600" progId="Equation.DSMT4">
                    <p:embed/>
                  </p:oleObj>
                </mc:Choice>
                <mc:Fallback>
                  <p:oleObj r:id="rId4" imgW="1054100" imgH="4826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52" y="3385"/>
                          <a:ext cx="2013" cy="5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113" name="Text Box 106"/>
            <p:cNvSpPr txBox="1"/>
            <p:nvPr/>
          </p:nvSpPr>
          <p:spPr>
            <a:xfrm>
              <a:off x="2565" y="3658"/>
              <a:ext cx="1224" cy="250"/>
            </a:xfrm>
            <a:prstGeom prst="rect">
              <a:avLst/>
            </a:prstGeom>
            <a:grp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dirty="0" smtClean="0">
                  <a:solidFill>
                    <a:srgbClr val="3333CC"/>
                  </a:solidFill>
                  <a:latin typeface="+mn-ea"/>
                </a:rPr>
                <a:t>(</a:t>
              </a:r>
              <a:r>
                <a:rPr lang="zh-CN" altLang="en-US" sz="2000" dirty="0" smtClean="0">
                  <a:solidFill>
                    <a:srgbClr val="3333CC"/>
                  </a:solidFill>
                  <a:latin typeface="+mn-ea"/>
                </a:rPr>
                <a:t>约束条件</a:t>
              </a:r>
              <a:r>
                <a:rPr lang="en-US" altLang="zh-CN" sz="2000" dirty="0" smtClean="0">
                  <a:solidFill>
                    <a:srgbClr val="3333CC"/>
                  </a:solidFill>
                  <a:latin typeface="+mn-ea"/>
                </a:rPr>
                <a:t>)</a:t>
              </a:r>
              <a:endParaRPr lang="zh-CN" altLang="en-US" sz="2000" dirty="0">
                <a:solidFill>
                  <a:srgbClr val="3333CC"/>
                </a:solidFill>
                <a:latin typeface="+mn-ea"/>
              </a:endParaRPr>
            </a:p>
          </p:txBody>
        </p:sp>
      </p:grpSp>
      <p:pic>
        <p:nvPicPr>
          <p:cNvPr id="45065" name="Picture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585" y="3207467"/>
            <a:ext cx="1455738" cy="8477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66" name="Object 4"/>
          <p:cNvGraphicFramePr>
            <a:graphicFrameLocks noChangeAspect="1"/>
          </p:cNvGraphicFramePr>
          <p:nvPr/>
        </p:nvGraphicFramePr>
        <p:xfrm>
          <a:off x="1385880" y="2249207"/>
          <a:ext cx="3257550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r:id="rId7" imgW="2301875" imgH="1924685" progId="Word.Picture.8">
                  <p:embed/>
                </p:oleObj>
              </mc:Choice>
              <mc:Fallback>
                <p:oleObj r:id="rId7" imgW="2301875" imgH="1924685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5880" y="2249207"/>
                        <a:ext cx="3257550" cy="2546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67" name="组合 16"/>
          <p:cNvGrpSpPr/>
          <p:nvPr/>
        </p:nvGrpSpPr>
        <p:grpSpPr>
          <a:xfrm>
            <a:off x="5795107" y="2352468"/>
            <a:ext cx="3198812" cy="2327275"/>
            <a:chOff x="4949823" y="1785316"/>
            <a:chExt cx="3198816" cy="2326643"/>
          </a:xfrm>
        </p:grpSpPr>
        <p:grpSp>
          <p:nvGrpSpPr>
            <p:cNvPr id="45068" name="组合 2"/>
            <p:cNvGrpSpPr/>
            <p:nvPr/>
          </p:nvGrpSpPr>
          <p:grpSpPr>
            <a:xfrm rot="5400000">
              <a:off x="5483679" y="1446999"/>
              <a:ext cx="2257337" cy="3072582"/>
              <a:chOff x="1410581" y="2485467"/>
              <a:chExt cx="2257424" cy="3072582"/>
            </a:xfrm>
          </p:grpSpPr>
          <p:sp>
            <p:nvSpPr>
              <p:cNvPr id="45078" name="Line 8"/>
              <p:cNvSpPr/>
              <p:nvPr/>
            </p:nvSpPr>
            <p:spPr>
              <a:xfrm>
                <a:off x="3225093" y="4586049"/>
                <a:ext cx="0" cy="9720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79" name="Line 9"/>
              <p:cNvSpPr/>
              <p:nvPr/>
            </p:nvSpPr>
            <p:spPr>
              <a:xfrm>
                <a:off x="2944106" y="3988830"/>
                <a:ext cx="484187" cy="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0" name="Line 23"/>
              <p:cNvSpPr/>
              <p:nvPr/>
            </p:nvSpPr>
            <p:spPr>
              <a:xfrm rot="-5400000">
                <a:off x="1374949" y="3936442"/>
                <a:ext cx="6365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1" name="Line 24"/>
              <p:cNvSpPr/>
              <p:nvPr/>
            </p:nvSpPr>
            <p:spPr>
              <a:xfrm>
                <a:off x="3561643" y="4542867"/>
                <a:ext cx="0" cy="51117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oval" w="med" len="med"/>
                <a:tailEnd type="oval" w="med" len="med"/>
              </a:ln>
            </p:spPr>
          </p:sp>
          <p:sp>
            <p:nvSpPr>
              <p:cNvPr id="45082" name="AutoShape 25"/>
              <p:cNvSpPr/>
              <p:nvPr/>
            </p:nvSpPr>
            <p:spPr>
              <a:xfrm rot="-5400000">
                <a:off x="1567743" y="3218892"/>
                <a:ext cx="292100" cy="461962"/>
              </a:xfrm>
              <a:prstGeom prst="flowChartDelay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83" name="Oval 26"/>
              <p:cNvSpPr/>
              <p:nvPr/>
            </p:nvSpPr>
            <p:spPr>
              <a:xfrm rot="-5400000">
                <a:off x="1682043" y="3203016"/>
                <a:ext cx="60325" cy="1397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84" name="Line 27"/>
              <p:cNvSpPr/>
              <p:nvPr/>
            </p:nvSpPr>
            <p:spPr>
              <a:xfrm rot="-5400000">
                <a:off x="1364543" y="2887105"/>
                <a:ext cx="69215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5" name="Line 28"/>
              <p:cNvSpPr/>
              <p:nvPr/>
            </p:nvSpPr>
            <p:spPr>
              <a:xfrm rot="-5400000">
                <a:off x="1928105" y="2758517"/>
                <a:ext cx="0" cy="43497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oval" w="med" len="med"/>
                <a:tailEnd type="none" w="med" len="med"/>
              </a:ln>
            </p:spPr>
          </p:sp>
          <p:sp>
            <p:nvSpPr>
              <p:cNvPr id="45086" name="Line 29"/>
              <p:cNvSpPr/>
              <p:nvPr/>
            </p:nvSpPr>
            <p:spPr>
              <a:xfrm rot="-5400000" flipH="1">
                <a:off x="2034468" y="3091891"/>
                <a:ext cx="847725" cy="62865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7" name="Line 30"/>
              <p:cNvSpPr/>
              <p:nvPr/>
            </p:nvSpPr>
            <p:spPr>
              <a:xfrm rot="-5400000">
                <a:off x="1772531" y="3709430"/>
                <a:ext cx="20955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8" name="Line 31"/>
              <p:cNvSpPr/>
              <p:nvPr/>
            </p:nvSpPr>
            <p:spPr>
              <a:xfrm rot="-5400000">
                <a:off x="2986967" y="3593542"/>
                <a:ext cx="0" cy="47307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89" name="AutoShape 32"/>
              <p:cNvSpPr/>
              <p:nvPr/>
            </p:nvSpPr>
            <p:spPr>
              <a:xfrm rot="-5400000" flipV="1">
                <a:off x="3221918" y="3201430"/>
                <a:ext cx="292100" cy="461962"/>
              </a:xfrm>
              <a:prstGeom prst="flowChartDelay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90" name="Oval 33"/>
              <p:cNvSpPr/>
              <p:nvPr/>
            </p:nvSpPr>
            <p:spPr>
              <a:xfrm rot="-5400000" flipV="1">
                <a:off x="3347331" y="3183966"/>
                <a:ext cx="60325" cy="1397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91" name="Line 34"/>
              <p:cNvSpPr/>
              <p:nvPr/>
            </p:nvSpPr>
            <p:spPr>
              <a:xfrm rot="-5400000" flipV="1">
                <a:off x="3018718" y="2864879"/>
                <a:ext cx="72072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92" name="Line 35"/>
              <p:cNvSpPr/>
              <p:nvPr/>
            </p:nvSpPr>
            <p:spPr>
              <a:xfrm rot="-5400000">
                <a:off x="3163181" y="2788680"/>
                <a:ext cx="0" cy="40640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45093" name="Line 36"/>
              <p:cNvSpPr/>
              <p:nvPr/>
            </p:nvSpPr>
            <p:spPr>
              <a:xfrm rot="-5400000" flipH="1" flipV="1">
                <a:off x="2228143" y="3093479"/>
                <a:ext cx="822325" cy="61595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94" name="Line 37"/>
              <p:cNvSpPr/>
              <p:nvPr/>
            </p:nvSpPr>
            <p:spPr>
              <a:xfrm rot="-5400000" flipV="1">
                <a:off x="3107618" y="3703080"/>
                <a:ext cx="23495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95" name="Line 38"/>
              <p:cNvSpPr/>
              <p:nvPr/>
            </p:nvSpPr>
            <p:spPr>
              <a:xfrm rot="-5400000" flipV="1">
                <a:off x="2105905" y="3591955"/>
                <a:ext cx="0" cy="43338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096" name="Text Box 42"/>
              <p:cNvSpPr txBox="1"/>
              <p:nvPr/>
            </p:nvSpPr>
            <p:spPr>
              <a:xfrm>
                <a:off x="1685218" y="2485467"/>
                <a:ext cx="476250" cy="3667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endParaRPr lang="zh-CN" altLang="zh-CN" sz="18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097" name="AutoShape 43"/>
              <p:cNvSpPr/>
              <p:nvPr/>
            </p:nvSpPr>
            <p:spPr>
              <a:xfrm rot="-5400000">
                <a:off x="1567743" y="4214255"/>
                <a:ext cx="292100" cy="461962"/>
              </a:xfrm>
              <a:prstGeom prst="flowChartDelay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98" name="Oval 44"/>
              <p:cNvSpPr/>
              <p:nvPr/>
            </p:nvSpPr>
            <p:spPr>
              <a:xfrm rot="-5400000">
                <a:off x="1656643" y="4198379"/>
                <a:ext cx="60325" cy="1397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099" name="Line 45"/>
              <p:cNvSpPr/>
              <p:nvPr/>
            </p:nvSpPr>
            <p:spPr>
              <a:xfrm rot="-5400000">
                <a:off x="1157456" y="5018033"/>
                <a:ext cx="79200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100" name="AutoShape 46"/>
              <p:cNvSpPr/>
              <p:nvPr/>
            </p:nvSpPr>
            <p:spPr>
              <a:xfrm rot="-5400000" flipV="1">
                <a:off x="3260018" y="4196792"/>
                <a:ext cx="292100" cy="461962"/>
              </a:xfrm>
              <a:prstGeom prst="flowChartDelay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101" name="Oval 47"/>
              <p:cNvSpPr/>
              <p:nvPr/>
            </p:nvSpPr>
            <p:spPr>
              <a:xfrm rot="-5400000" flipV="1">
                <a:off x="3385431" y="4179329"/>
                <a:ext cx="60325" cy="1397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102" name="Line 48"/>
              <p:cNvSpPr/>
              <p:nvPr/>
            </p:nvSpPr>
            <p:spPr>
              <a:xfrm rot="-5400000" flipV="1">
                <a:off x="2555976" y="4041137"/>
                <a:ext cx="0" cy="201607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103" name="Line 50"/>
              <p:cNvSpPr/>
              <p:nvPr/>
            </p:nvSpPr>
            <p:spPr>
              <a:xfrm rot="-5400000">
                <a:off x="1788406" y="4709555"/>
                <a:ext cx="209550" cy="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104" name="Line 51"/>
              <p:cNvSpPr/>
              <p:nvPr/>
            </p:nvSpPr>
            <p:spPr>
              <a:xfrm rot="-5400000" flipH="1" flipV="1">
                <a:off x="2244018" y="4093604"/>
                <a:ext cx="822325" cy="61595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105" name="Line 52"/>
              <p:cNvSpPr/>
              <p:nvPr/>
            </p:nvSpPr>
            <p:spPr>
              <a:xfrm rot="-5400000" flipV="1">
                <a:off x="2112255" y="4584142"/>
                <a:ext cx="0" cy="460375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5106" name="Text Box 54"/>
              <p:cNvSpPr txBox="1"/>
              <p:nvPr/>
            </p:nvSpPr>
            <p:spPr>
              <a:xfrm>
                <a:off x="1410581" y="3304617"/>
                <a:ext cx="563562" cy="319088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tIns="18000" bIns="180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&amp;</a:t>
                </a:r>
              </a:p>
            </p:txBody>
          </p:sp>
          <p:sp>
            <p:nvSpPr>
              <p:cNvPr id="45107" name="Text Box 55"/>
              <p:cNvSpPr txBox="1"/>
              <p:nvPr/>
            </p:nvSpPr>
            <p:spPr>
              <a:xfrm>
                <a:off x="3077456" y="3277630"/>
                <a:ext cx="563562" cy="319088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tIns="18000" bIns="180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&amp;</a:t>
                </a:r>
              </a:p>
            </p:txBody>
          </p:sp>
          <p:sp>
            <p:nvSpPr>
              <p:cNvPr id="45108" name="Text Box 56"/>
              <p:cNvSpPr txBox="1"/>
              <p:nvPr/>
            </p:nvSpPr>
            <p:spPr>
              <a:xfrm>
                <a:off x="1423281" y="4299980"/>
                <a:ext cx="563562" cy="319088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tIns="18000" bIns="180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&amp;</a:t>
                </a:r>
              </a:p>
            </p:txBody>
          </p:sp>
          <p:sp>
            <p:nvSpPr>
              <p:cNvPr id="45109" name="Text Box 57"/>
              <p:cNvSpPr txBox="1"/>
              <p:nvPr/>
            </p:nvSpPr>
            <p:spPr>
              <a:xfrm>
                <a:off x="3104443" y="4285692"/>
                <a:ext cx="563562" cy="319088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tIns="18000" bIns="18000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:r>
                  <a:rPr lang="en-US" altLang="zh-CN" sz="1800" dirty="0">
                    <a:latin typeface="Comic Sans MS" panose="030F0702030302020204" pitchFamily="66" charset="0"/>
                  </a:rPr>
                  <a:t>&amp;</a:t>
                </a:r>
              </a:p>
            </p:txBody>
          </p:sp>
          <p:sp>
            <p:nvSpPr>
              <p:cNvPr id="45110" name="Oval 64"/>
              <p:cNvSpPr/>
              <p:nvPr/>
            </p:nvSpPr>
            <p:spPr>
              <a:xfrm>
                <a:off x="3347331" y="3936442"/>
                <a:ext cx="88900" cy="889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111" name="Line 23"/>
              <p:cNvSpPr/>
              <p:nvPr/>
            </p:nvSpPr>
            <p:spPr>
              <a:xfrm rot="-5400000">
                <a:off x="3098267" y="3898343"/>
                <a:ext cx="63658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5069" name="文本框 7"/>
            <p:cNvSpPr txBox="1"/>
            <p:nvPr/>
          </p:nvSpPr>
          <p:spPr>
            <a:xfrm>
              <a:off x="4949823" y="3311113"/>
              <a:ext cx="671513" cy="38253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D(S)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45070" name="组合 10"/>
            <p:cNvGrpSpPr/>
            <p:nvPr/>
          </p:nvGrpSpPr>
          <p:grpSpPr>
            <a:xfrm>
              <a:off x="5819775" y="2490453"/>
              <a:ext cx="671513" cy="382537"/>
              <a:chOff x="4608755" y="1694305"/>
              <a:chExt cx="671513" cy="382537"/>
            </a:xfrm>
          </p:grpSpPr>
          <p:sp>
            <p:nvSpPr>
              <p:cNvPr id="45076" name="文本框 131"/>
              <p:cNvSpPr txBox="1"/>
              <p:nvPr/>
            </p:nvSpPr>
            <p:spPr>
              <a:xfrm>
                <a:off x="4608755" y="1694305"/>
                <a:ext cx="671513" cy="3825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</a:rPr>
                  <a:t>D(R)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cxnSp>
            <p:nvCxnSpPr>
              <p:cNvPr id="45077" name="直接连接符 9"/>
              <p:cNvCxnSpPr/>
              <p:nvPr/>
            </p:nvCxnSpPr>
            <p:spPr>
              <a:xfrm>
                <a:off x="4686300" y="1694305"/>
                <a:ext cx="19526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45071" name="文本框 11"/>
            <p:cNvSpPr txBox="1"/>
            <p:nvPr/>
          </p:nvSpPr>
          <p:spPr>
            <a:xfrm>
              <a:off x="5076056" y="2009693"/>
              <a:ext cx="5349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CP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5072" name="文本框 12"/>
            <p:cNvSpPr txBox="1"/>
            <p:nvPr/>
          </p:nvSpPr>
          <p:spPr>
            <a:xfrm>
              <a:off x="7733544" y="3421965"/>
              <a:ext cx="396044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Q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45073" name="组合 15"/>
            <p:cNvGrpSpPr/>
            <p:nvPr/>
          </p:nvGrpSpPr>
          <p:grpSpPr>
            <a:xfrm>
              <a:off x="7629405" y="1785316"/>
              <a:ext cx="396044" cy="369332"/>
              <a:chOff x="7629405" y="1785316"/>
              <a:chExt cx="396044" cy="369332"/>
            </a:xfrm>
          </p:grpSpPr>
          <p:sp>
            <p:nvSpPr>
              <p:cNvPr id="45074" name="文本框 137"/>
              <p:cNvSpPr txBox="1"/>
              <p:nvPr/>
            </p:nvSpPr>
            <p:spPr>
              <a:xfrm>
                <a:off x="7629405" y="1785316"/>
                <a:ext cx="396044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</a:rPr>
                  <a:t>Q</a:t>
                </a: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cxnSp>
            <p:nvCxnSpPr>
              <p:cNvPr id="45075" name="直接连接符 14"/>
              <p:cNvCxnSpPr/>
              <p:nvPr/>
            </p:nvCxnSpPr>
            <p:spPr>
              <a:xfrm>
                <a:off x="7733544" y="1844824"/>
                <a:ext cx="15252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</p:grpSp>
      <p:sp>
        <p:nvSpPr>
          <p:cNvPr id="6" name="右箭头 5"/>
          <p:cNvSpPr/>
          <p:nvPr/>
        </p:nvSpPr>
        <p:spPr>
          <a:xfrm>
            <a:off x="5029200" y="3359888"/>
            <a:ext cx="574158" cy="20201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7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7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" grpId="0" bldLvl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28327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5.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6082" name="Text Box 5"/>
          <p:cNvSpPr txBox="1"/>
          <p:nvPr/>
        </p:nvSpPr>
        <p:spPr>
          <a:xfrm>
            <a:off x="1171575" y="1573530"/>
            <a:ext cx="2547938" cy="427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3)</a:t>
            </a:r>
            <a:r>
              <a:rPr lang="zh-CN" altLang="en-US" sz="2200" b="1" dirty="0" smtClean="0">
                <a:latin typeface="+mn-ea"/>
              </a:rPr>
              <a:t>状态</a:t>
            </a:r>
            <a:r>
              <a:rPr lang="zh-CN" altLang="en-US" sz="2200" b="1" dirty="0">
                <a:latin typeface="+mn-ea"/>
              </a:rPr>
              <a:t>转移真值表</a:t>
            </a:r>
          </a:p>
        </p:txBody>
      </p:sp>
      <p:graphicFrame>
        <p:nvGraphicFramePr>
          <p:cNvPr id="695302" name="Object 6"/>
          <p:cNvGraphicFramePr>
            <a:graphicFrameLocks noChangeAspect="1"/>
          </p:cNvGraphicFramePr>
          <p:nvPr/>
        </p:nvGraphicFramePr>
        <p:xfrm>
          <a:off x="4111146" y="2203908"/>
          <a:ext cx="10604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r:id="rId5" imgW="609600" imgH="228600" progId="Equation.3">
                  <p:embed/>
                </p:oleObj>
              </mc:Choice>
              <mc:Fallback>
                <p:oleObj r:id="rId5" imgW="609600" imgH="2286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1146" y="2203908"/>
                        <a:ext cx="1060450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7" name="Group 2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980684" y="1839849"/>
          <a:ext cx="2935288" cy="1251469"/>
        </p:xfrm>
        <a:graphic>
          <a:graphicData uri="http://schemas.openxmlformats.org/drawingml/2006/table">
            <a:tbl>
              <a:tblPr/>
              <a:tblGrid>
                <a:gridCol w="146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T="45738" marB="4573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1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n+1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38" marB="4573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38" marB="4573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6323" name="Object 3"/>
          <p:cNvGraphicFramePr>
            <a:graphicFrameLocks noChangeAspect="1"/>
          </p:cNvGraphicFramePr>
          <p:nvPr/>
        </p:nvGraphicFramePr>
        <p:xfrm>
          <a:off x="4705350" y="3630409"/>
          <a:ext cx="5434330" cy="213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r:id="rId7" imgW="3757930" imgH="1586230" progId="Visio.Drawing.11">
                  <p:embed/>
                </p:oleObj>
              </mc:Choice>
              <mc:Fallback>
                <p:oleObj r:id="rId7" imgW="3757930" imgH="1586230" progId="Visio.Drawing.11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05350" y="3630409"/>
                        <a:ext cx="5434330" cy="2131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9" name="Text Box 4"/>
          <p:cNvSpPr txBox="1"/>
          <p:nvPr/>
        </p:nvSpPr>
        <p:spPr>
          <a:xfrm>
            <a:off x="1329255" y="4184015"/>
            <a:ext cx="1998662" cy="427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楷体_GB2312" pitchFamily="49" charset="-122"/>
                <a:ea typeface="楷体_GB2312" pitchFamily="49" charset="-122"/>
              </a:rPr>
              <a:t>4)</a:t>
            </a:r>
            <a:r>
              <a:rPr lang="zh-CN" altLang="en-US" sz="2200" b="1" dirty="0" smtClean="0">
                <a:latin typeface="楷体_GB2312" pitchFamily="49" charset="-122"/>
                <a:ea typeface="楷体_GB2312" pitchFamily="49" charset="-122"/>
              </a:rPr>
              <a:t>状态转移图</a:t>
            </a:r>
            <a:endParaRPr lang="zh-CN" altLang="en-US" sz="22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9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11335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graphicFrame>
        <p:nvGraphicFramePr>
          <p:cNvPr id="696322" name="Object 2"/>
          <p:cNvGraphicFramePr>
            <a:graphicFrameLocks noChangeAspect="1"/>
          </p:cNvGraphicFramePr>
          <p:nvPr/>
        </p:nvGraphicFramePr>
        <p:xfrm>
          <a:off x="4143375" y="2716530"/>
          <a:ext cx="3816350" cy="2574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7" r:id="rId4" imgW="1828800" imgH="1489710" progId="Visio.Drawing.11">
                  <p:embed/>
                </p:oleObj>
              </mc:Choice>
              <mc:Fallback>
                <p:oleObj r:id="rId4" imgW="1828800" imgH="1489710" progId="Visio.Drawing.11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3375" y="2716530"/>
                        <a:ext cx="3816350" cy="25742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Text Box 5"/>
          <p:cNvSpPr txBox="1"/>
          <p:nvPr/>
        </p:nvSpPr>
        <p:spPr>
          <a:xfrm>
            <a:off x="1260601" y="1726086"/>
            <a:ext cx="1368425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5)</a:t>
            </a:r>
            <a:r>
              <a:rPr lang="zh-CN" altLang="en-US" sz="2200" b="1" dirty="0" smtClean="0">
                <a:latin typeface="+mn-ea"/>
              </a:rPr>
              <a:t>激励</a:t>
            </a:r>
            <a:r>
              <a:rPr lang="zh-CN" altLang="en-US" sz="2200" b="1" dirty="0">
                <a:latin typeface="+mn-ea"/>
              </a:rPr>
              <a:t>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6.1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时序电路的定义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pic>
        <p:nvPicPr>
          <p:cNvPr id="43" name="Picture 16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6198" y="1807894"/>
            <a:ext cx="6757988" cy="2459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229" name="Text Box 45"/>
          <p:cNvSpPr txBox="1"/>
          <p:nvPr/>
        </p:nvSpPr>
        <p:spPr>
          <a:xfrm>
            <a:off x="611505" y="5639484"/>
            <a:ext cx="8698865" cy="51334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仿宋_GB2312"/>
              </a:rPr>
              <a:t> </a:t>
            </a:r>
            <a:r>
              <a:rPr lang="zh-CN" altLang="en-US" sz="1900" b="1" dirty="0">
                <a:solidFill>
                  <a:srgbClr val="0000CC"/>
                </a:solidFill>
                <a:latin typeface="仿宋" panose="02010609060101010101" charset="-122"/>
                <a:ea typeface="仿宋" panose="02010609060101010101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ea typeface="+mn-lt"/>
                <a:cs typeface="+mn-lt"/>
              </a:rPr>
              <a:t>由</a:t>
            </a:r>
            <a:r>
              <a:rPr lang="zh-CN" altLang="en-US" sz="2200" dirty="0">
                <a:ea typeface="+mn-lt"/>
                <a:cs typeface="+mn-lt"/>
              </a:rPr>
              <a:t>组合电路和存储电路两部分组成，通过反馈回路连成整体。</a:t>
            </a:r>
            <a:endParaRPr lang="zh-CN" altLang="en-US" sz="2200" dirty="0">
              <a:solidFill>
                <a:srgbClr val="000099"/>
              </a:solidFill>
              <a:ea typeface="+mn-lt"/>
              <a:cs typeface="+mn-lt"/>
            </a:endParaRPr>
          </a:p>
        </p:txBody>
      </p:sp>
      <p:sp>
        <p:nvSpPr>
          <p:cNvPr id="17413" name="文本框 1"/>
          <p:cNvSpPr txBox="1"/>
          <p:nvPr/>
        </p:nvSpPr>
        <p:spPr>
          <a:xfrm>
            <a:off x="746125" y="4517390"/>
            <a:ext cx="9957044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900" b="1" dirty="0" smtClean="0">
                <a:solidFill>
                  <a:srgbClr val="0000CC"/>
                </a:solidFill>
                <a:latin typeface="仿宋" panose="02010609060101010101" charset="-122"/>
                <a:ea typeface="仿宋" panose="02010609060101010101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逻辑电路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在任何</a:t>
            </a:r>
            <a:r>
              <a:rPr lang="zh-CN" altLang="en-US" sz="2200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时刻的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稳定</a:t>
            </a:r>
            <a:r>
              <a:rPr lang="zh-CN" altLang="en-US" sz="2200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输出不仅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与电路该时刻的</a:t>
            </a:r>
            <a:r>
              <a:rPr lang="zh-CN" altLang="en-US" sz="2200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输入有关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，还与电路过去的</a:t>
            </a:r>
            <a:r>
              <a:rPr lang="zh-CN" altLang="en-US" sz="2200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输入有关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;</a:t>
            </a:r>
            <a:endParaRPr lang="zh-CN" altLang="en-US" sz="2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17415" name="Text Box 12"/>
          <p:cNvSpPr txBox="1"/>
          <p:nvPr/>
        </p:nvSpPr>
        <p:spPr>
          <a:xfrm>
            <a:off x="587742" y="1004546"/>
            <a:ext cx="3402012" cy="497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时序电路的逻辑结构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29" grpId="0"/>
      <p:bldP spid="17413" grpId="0"/>
      <p:bldP spid="174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8345" y="908050"/>
            <a:ext cx="32015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JK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8130" name="Text Box 3"/>
          <p:cNvSpPr txBox="1"/>
          <p:nvPr/>
        </p:nvSpPr>
        <p:spPr>
          <a:xfrm>
            <a:off x="1039305" y="1511872"/>
            <a:ext cx="1873250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1)</a:t>
            </a:r>
            <a:r>
              <a:rPr lang="zh-CN" altLang="en-US" sz="2200" b="1" dirty="0" smtClean="0">
                <a:latin typeface="+mn-ea"/>
              </a:rPr>
              <a:t>电路</a:t>
            </a:r>
            <a:r>
              <a:rPr lang="zh-CN" altLang="en-US" sz="2200" b="1" dirty="0">
                <a:latin typeface="+mn-ea"/>
              </a:rPr>
              <a:t>组成</a:t>
            </a:r>
          </a:p>
        </p:txBody>
      </p:sp>
      <p:sp>
        <p:nvSpPr>
          <p:cNvPr id="74829" name="Text Box 77"/>
          <p:cNvSpPr txBox="1"/>
          <p:nvPr/>
        </p:nvSpPr>
        <p:spPr>
          <a:xfrm>
            <a:off x="3010535" y="1449324"/>
            <a:ext cx="6608953" cy="498598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20000"/>
              </a:lnSpc>
              <a:spcBef>
                <a:spcPct val="10000"/>
              </a:spcBef>
              <a:buNone/>
            </a:pPr>
            <a:r>
              <a:rPr lang="zh-CN" altLang="en-US" sz="2200" dirty="0">
                <a:latin typeface="+mn-ea"/>
              </a:rPr>
              <a:t>将时钟控制</a:t>
            </a:r>
            <a:r>
              <a:rPr lang="en-US" altLang="zh-CN" sz="2200" dirty="0">
                <a:latin typeface="+mn-ea"/>
              </a:rPr>
              <a:t>RS</a:t>
            </a:r>
            <a:r>
              <a:rPr lang="zh-CN" altLang="en-US" sz="2200" dirty="0">
                <a:latin typeface="+mn-ea"/>
              </a:rPr>
              <a:t>触发器输出交叉反馈到两个输入端</a:t>
            </a:r>
          </a:p>
        </p:txBody>
      </p:sp>
      <p:grpSp>
        <p:nvGrpSpPr>
          <p:cNvPr id="6" name="Group 90"/>
          <p:cNvGrpSpPr/>
          <p:nvPr/>
        </p:nvGrpSpPr>
        <p:grpSpPr>
          <a:xfrm>
            <a:off x="3901313" y="4929950"/>
            <a:ext cx="6943725" cy="466725"/>
            <a:chOff x="340" y="3181"/>
            <a:chExt cx="4374" cy="294"/>
          </a:xfrm>
        </p:grpSpPr>
        <p:sp>
          <p:nvSpPr>
            <p:cNvPr id="48148" name="Text Box 78"/>
            <p:cNvSpPr txBox="1"/>
            <p:nvPr/>
          </p:nvSpPr>
          <p:spPr>
            <a:xfrm>
              <a:off x="340" y="3225"/>
              <a:ext cx="4374" cy="250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rgbClr val="708688">
                  <a:alpha val="50000"/>
                </a:srgbClr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altLang="en-US" sz="2000" b="1" dirty="0"/>
                <a:t>将</a:t>
              </a:r>
              <a:r>
                <a:rPr lang="en-US" altLang="zh-CN" sz="2000" b="1" dirty="0"/>
                <a:t>S= JQ</a:t>
              </a:r>
              <a:r>
                <a:rPr lang="en-US" altLang="zh-CN" sz="2000" b="1" baseline="30000" dirty="0"/>
                <a:t>n</a:t>
              </a:r>
              <a:r>
                <a:rPr lang="en-US" altLang="zh-CN" sz="2000" b="1" dirty="0"/>
                <a:t>   R = KQ</a:t>
              </a:r>
              <a:r>
                <a:rPr lang="en-US" altLang="zh-CN" sz="2000" b="1" baseline="30000" dirty="0"/>
                <a:t>n</a:t>
              </a:r>
              <a:r>
                <a:rPr lang="en-US" altLang="zh-CN" sz="2000" b="1" dirty="0"/>
                <a:t> </a:t>
              </a:r>
              <a:r>
                <a:rPr lang="zh-CN" altLang="en-US" sz="2000" b="1" dirty="0"/>
                <a:t>代入到时钟控制的</a:t>
              </a:r>
              <a:r>
                <a:rPr lang="en-US" altLang="zh-CN" sz="2000" b="1" dirty="0"/>
                <a:t>RS</a:t>
              </a:r>
              <a:r>
                <a:rPr lang="zh-CN" altLang="en-US" sz="2000" b="1" dirty="0"/>
                <a:t>触发器状态方程</a:t>
              </a:r>
              <a:r>
                <a:rPr lang="en-US" altLang="zh-CN" sz="2000" b="1" dirty="0"/>
                <a:t>:</a:t>
              </a:r>
              <a:r>
                <a:rPr lang="en-US" altLang="zh-CN" sz="1800" dirty="0"/>
                <a:t> </a:t>
              </a:r>
            </a:p>
          </p:txBody>
        </p:sp>
        <p:sp>
          <p:nvSpPr>
            <p:cNvPr id="48149" name="Text Box 80"/>
            <p:cNvSpPr txBox="1"/>
            <p:nvPr/>
          </p:nvSpPr>
          <p:spPr>
            <a:xfrm>
              <a:off x="847" y="3181"/>
              <a:ext cx="287" cy="154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rgbClr val="708688">
                  <a:alpha val="50000"/>
                </a:srgbClr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altLang="en-US" sz="1000" b="1" dirty="0">
                  <a:sym typeface="Symbol" panose="05050102010706020507" pitchFamily="18" charset="2"/>
                </a:rPr>
                <a:t></a:t>
              </a:r>
            </a:p>
          </p:txBody>
        </p:sp>
      </p:grpSp>
      <p:sp>
        <p:nvSpPr>
          <p:cNvPr id="74834" name="Text Box 2"/>
          <p:cNvSpPr txBox="1"/>
          <p:nvPr/>
        </p:nvSpPr>
        <p:spPr>
          <a:xfrm>
            <a:off x="1066737" y="4963478"/>
            <a:ext cx="2609850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2)</a:t>
            </a:r>
            <a:r>
              <a:rPr lang="zh-CN" altLang="en-US" sz="2200" b="1" dirty="0" smtClean="0">
                <a:latin typeface="+mn-ea"/>
              </a:rPr>
              <a:t>特征</a:t>
            </a:r>
            <a:r>
              <a:rPr lang="zh-CN" altLang="en-US" sz="2200" b="1" dirty="0">
                <a:latin typeface="+mn-ea"/>
              </a:rPr>
              <a:t>方程</a:t>
            </a:r>
            <a:r>
              <a:rPr lang="en-US" altLang="zh-CN" sz="2200" b="1" dirty="0">
                <a:latin typeface="+mn-ea"/>
              </a:rPr>
              <a:t>(CP =1)</a:t>
            </a:r>
          </a:p>
        </p:txBody>
      </p:sp>
      <p:grpSp>
        <p:nvGrpSpPr>
          <p:cNvPr id="7" name="Group 85"/>
          <p:cNvGrpSpPr/>
          <p:nvPr/>
        </p:nvGrpSpPr>
        <p:grpSpPr>
          <a:xfrm>
            <a:off x="2026158" y="5553583"/>
            <a:ext cx="1800225" cy="511175"/>
            <a:chOff x="544" y="3498"/>
            <a:chExt cx="1134" cy="322"/>
          </a:xfrm>
        </p:grpSpPr>
        <p:sp>
          <p:nvSpPr>
            <p:cNvPr id="48146" name="Text Box 83"/>
            <p:cNvSpPr txBox="1"/>
            <p:nvPr/>
          </p:nvSpPr>
          <p:spPr>
            <a:xfrm>
              <a:off x="544" y="3589"/>
              <a:ext cx="1134" cy="231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rgbClr val="708688">
                  <a:alpha val="50000"/>
                </a:srgbClr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1800" dirty="0"/>
                <a:t>Q</a:t>
              </a:r>
              <a:r>
                <a:rPr lang="en-US" altLang="zh-CN" sz="1800" baseline="30000" dirty="0"/>
                <a:t>n+1</a:t>
              </a:r>
              <a:r>
                <a:rPr lang="en-US" altLang="zh-CN" sz="1800" dirty="0"/>
                <a:t> =  S + RQ</a:t>
              </a:r>
              <a:r>
                <a:rPr lang="en-US" altLang="zh-CN" sz="1800" baseline="30000" dirty="0"/>
                <a:t>n</a:t>
              </a:r>
              <a:endParaRPr lang="zh-CN" altLang="en-US" sz="1800" baseline="30000" dirty="0"/>
            </a:p>
          </p:txBody>
        </p:sp>
        <p:sp>
          <p:nvSpPr>
            <p:cNvPr id="48147" name="Text Box 84"/>
            <p:cNvSpPr txBox="1"/>
            <p:nvPr/>
          </p:nvSpPr>
          <p:spPr>
            <a:xfrm>
              <a:off x="1292" y="3498"/>
              <a:ext cx="246" cy="231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rgbClr val="708688">
                  <a:alpha val="50000"/>
                </a:srgbClr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zh-CN" altLang="en-US" sz="1800" b="1" dirty="0">
                  <a:sym typeface="Symbol" panose="05050102010706020507" pitchFamily="18" charset="2"/>
                </a:rPr>
                <a:t></a:t>
              </a:r>
            </a:p>
          </p:txBody>
        </p:sp>
      </p:grpSp>
      <p:pic>
        <p:nvPicPr>
          <p:cNvPr id="4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84" y="2798064"/>
            <a:ext cx="2027718" cy="10278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40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65" y="2181479"/>
            <a:ext cx="2955925" cy="23701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" name="组合 18"/>
          <p:cNvGrpSpPr/>
          <p:nvPr/>
        </p:nvGrpSpPr>
        <p:grpSpPr>
          <a:xfrm>
            <a:off x="4361688" y="2148623"/>
            <a:ext cx="4030782" cy="2546350"/>
            <a:chOff x="4361688" y="2148623"/>
            <a:chExt cx="4030782" cy="2546350"/>
          </a:xfrm>
        </p:grpSpPr>
        <p:grpSp>
          <p:nvGrpSpPr>
            <p:cNvPr id="17" name="组合 16"/>
            <p:cNvGrpSpPr/>
            <p:nvPr/>
          </p:nvGrpSpPr>
          <p:grpSpPr>
            <a:xfrm>
              <a:off x="4361688" y="2148623"/>
              <a:ext cx="4030782" cy="2546350"/>
              <a:chOff x="4535424" y="2093759"/>
              <a:chExt cx="4030782" cy="2546350"/>
            </a:xfrm>
          </p:grpSpPr>
          <p:sp>
            <p:nvSpPr>
              <p:cNvPr id="5" name="右箭头 4"/>
              <p:cNvSpPr/>
              <p:nvPr/>
            </p:nvSpPr>
            <p:spPr>
              <a:xfrm>
                <a:off x="4535424" y="3273552"/>
                <a:ext cx="484632" cy="155448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23" name="Object 4"/>
              <p:cNvGraphicFramePr>
                <a:graphicFrameLocks noChangeAspect="1"/>
              </p:cNvGraphicFramePr>
              <p:nvPr/>
            </p:nvGraphicFramePr>
            <p:xfrm>
              <a:off x="5308656" y="2093759"/>
              <a:ext cx="3257550" cy="2546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8" name="Picture" r:id="rId6" imgW="2301875" imgH="1924685" progId="Word.Picture.8">
                      <p:embed/>
                    </p:oleObj>
                  </mc:Choice>
                  <mc:Fallback>
                    <p:oleObj name="Picture" r:id="rId6" imgW="2301875" imgH="1924685" progId="Word.Picture.8">
                      <p:embed/>
                      <p:pic>
                        <p:nvPicPr>
                          <p:cNvPr id="0" name="Object 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08656" y="2093759"/>
                            <a:ext cx="3257550" cy="25463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" name="组合 12"/>
              <p:cNvGrpSpPr/>
              <p:nvPr/>
            </p:nvGrpSpPr>
            <p:grpSpPr>
              <a:xfrm>
                <a:off x="6141720" y="3566160"/>
                <a:ext cx="780288" cy="271272"/>
                <a:chOff x="6141720" y="3566160"/>
                <a:chExt cx="780288" cy="271272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6163056" y="3575304"/>
                  <a:ext cx="7589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6153912" y="3566160"/>
                  <a:ext cx="0" cy="2651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H="1">
                  <a:off x="6141720" y="3837432"/>
                  <a:ext cx="162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组合 15"/>
              <p:cNvGrpSpPr/>
              <p:nvPr/>
            </p:nvGrpSpPr>
            <p:grpSpPr>
              <a:xfrm>
                <a:off x="6175248" y="2822448"/>
                <a:ext cx="762000" cy="265176"/>
                <a:chOff x="6175248" y="2822448"/>
                <a:chExt cx="762000" cy="265176"/>
              </a:xfrm>
            </p:grpSpPr>
            <p:cxnSp>
              <p:nvCxnSpPr>
                <p:cNvPr id="30" name="直接连接符 29"/>
                <p:cNvCxnSpPr/>
                <p:nvPr/>
              </p:nvCxnSpPr>
              <p:spPr>
                <a:xfrm flipH="1">
                  <a:off x="6178296" y="3087624"/>
                  <a:ext cx="7589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6178296" y="2822448"/>
                  <a:ext cx="0" cy="2651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>
                  <a:off x="6175248" y="2828544"/>
                  <a:ext cx="144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文本框 17"/>
            <p:cNvSpPr txBox="1"/>
            <p:nvPr/>
          </p:nvSpPr>
          <p:spPr>
            <a:xfrm>
              <a:off x="5202936" y="2340864"/>
              <a:ext cx="34747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J</a:t>
              </a:r>
              <a:endParaRPr lang="zh-CN" altLang="en-US" b="1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81600" y="4056888"/>
              <a:ext cx="34747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K</a:t>
              </a:r>
              <a:endParaRPr lang="zh-CN" altLang="en-US" b="1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096512" y="5541010"/>
            <a:ext cx="4833431" cy="511175"/>
            <a:chOff x="4096512" y="5650738"/>
            <a:chExt cx="4833431" cy="511175"/>
          </a:xfrm>
        </p:grpSpPr>
        <p:grpSp>
          <p:nvGrpSpPr>
            <p:cNvPr id="8" name="Group 94"/>
            <p:cNvGrpSpPr/>
            <p:nvPr/>
          </p:nvGrpSpPr>
          <p:grpSpPr>
            <a:xfrm>
              <a:off x="5702555" y="5650738"/>
              <a:ext cx="3227388" cy="511175"/>
              <a:chOff x="3030" y="3648"/>
              <a:chExt cx="2033" cy="322"/>
            </a:xfrm>
          </p:grpSpPr>
          <p:sp>
            <p:nvSpPr>
              <p:cNvPr id="48145" name="Text Box 88"/>
              <p:cNvSpPr txBox="1"/>
              <p:nvPr/>
            </p:nvSpPr>
            <p:spPr>
              <a:xfrm>
                <a:off x="3030" y="3739"/>
                <a:ext cx="2033" cy="231"/>
              </a:xfrm>
              <a:prstGeom prst="rect">
                <a:avLst/>
              </a:prstGeom>
              <a:noFill/>
              <a:ln w="9525">
                <a:noFill/>
              </a:ln>
              <a:effectLst>
                <a:prstShdw prst="shdw13" dist="53882" dir="13499999">
                  <a:srgbClr val="708688">
                    <a:alpha val="50000"/>
                  </a:srgbClr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en-US" altLang="zh-CN" sz="1800" dirty="0"/>
                  <a:t>Q</a:t>
                </a:r>
                <a:r>
                  <a:rPr lang="en-US" altLang="zh-CN" sz="1800" baseline="30000" dirty="0"/>
                  <a:t>n+1</a:t>
                </a:r>
                <a:r>
                  <a:rPr lang="en-US" altLang="zh-CN" sz="1800" dirty="0"/>
                  <a:t> =  JQ</a:t>
                </a:r>
                <a:r>
                  <a:rPr lang="en-US" altLang="zh-CN" sz="1800" baseline="30000" dirty="0"/>
                  <a:t>n</a:t>
                </a:r>
                <a:r>
                  <a:rPr lang="en-US" altLang="zh-CN" sz="1800" dirty="0"/>
                  <a:t> + KQ</a:t>
                </a:r>
                <a:r>
                  <a:rPr lang="en-US" altLang="zh-CN" sz="1800" baseline="30000" dirty="0"/>
                  <a:t>n</a:t>
                </a:r>
                <a:endParaRPr lang="zh-CN" altLang="en-US" sz="1800" baseline="30000" dirty="0"/>
              </a:p>
            </p:txBody>
          </p:sp>
          <p:sp>
            <p:nvSpPr>
              <p:cNvPr id="48142" name="Text Box 89"/>
              <p:cNvSpPr txBox="1"/>
              <p:nvPr/>
            </p:nvSpPr>
            <p:spPr>
              <a:xfrm>
                <a:off x="3583" y="3653"/>
                <a:ext cx="246" cy="231"/>
              </a:xfrm>
              <a:prstGeom prst="rect">
                <a:avLst/>
              </a:prstGeom>
              <a:noFill/>
              <a:ln w="9525">
                <a:noFill/>
              </a:ln>
              <a:effectLst>
                <a:prstShdw prst="shdw13" dist="53882" dir="13499999">
                  <a:srgbClr val="708688">
                    <a:alpha val="50000"/>
                  </a:srgbClr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zh-CN" altLang="en-US" sz="1800" b="1" dirty="0"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48143" name="Text Box 91"/>
              <p:cNvSpPr txBox="1"/>
              <p:nvPr/>
            </p:nvSpPr>
            <p:spPr>
              <a:xfrm>
                <a:off x="3898" y="3648"/>
                <a:ext cx="246" cy="231"/>
              </a:xfrm>
              <a:prstGeom prst="rect">
                <a:avLst/>
              </a:prstGeom>
              <a:noFill/>
              <a:ln w="9525">
                <a:noFill/>
              </a:ln>
              <a:effectLst>
                <a:prstShdw prst="shdw13" dist="53882" dir="13499999">
                  <a:srgbClr val="708688">
                    <a:alpha val="50000"/>
                  </a:srgbClr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>
                  <a:spcBef>
                    <a:spcPct val="50000"/>
                  </a:spcBef>
                  <a:buNone/>
                </a:pPr>
                <a:r>
                  <a:rPr lang="zh-CN" altLang="en-US" sz="1800" b="1" dirty="0">
                    <a:sym typeface="Symbol" panose="05050102010706020507" pitchFamily="18" charset="2"/>
                  </a:rPr>
                  <a:t></a:t>
                </a:r>
              </a:p>
            </p:txBody>
          </p:sp>
        </p:grpSp>
        <p:sp>
          <p:nvSpPr>
            <p:cNvPr id="20" name="右箭头 19"/>
            <p:cNvSpPr/>
            <p:nvPr/>
          </p:nvSpPr>
          <p:spPr>
            <a:xfrm>
              <a:off x="4096512" y="5879592"/>
              <a:ext cx="804672" cy="18288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29" grpId="0" bldLvl="0"/>
      <p:bldP spid="748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2015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6.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JK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49155" name="Text Box 5"/>
          <p:cNvSpPr txBox="1"/>
          <p:nvPr/>
        </p:nvSpPr>
        <p:spPr>
          <a:xfrm>
            <a:off x="1156335" y="1644333"/>
            <a:ext cx="2803017" cy="4308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3)</a:t>
            </a:r>
            <a:r>
              <a:rPr lang="zh-CN" altLang="en-US" sz="2200" b="1" dirty="0" smtClean="0">
                <a:latin typeface="+mn-ea"/>
              </a:rPr>
              <a:t>状态</a:t>
            </a:r>
            <a:r>
              <a:rPr lang="zh-CN" altLang="en-US" sz="2200" b="1" dirty="0">
                <a:latin typeface="+mn-ea"/>
              </a:rPr>
              <a:t>转移真值表</a:t>
            </a:r>
          </a:p>
        </p:txBody>
      </p:sp>
      <p:sp>
        <p:nvSpPr>
          <p:cNvPr id="49156" name="Line 7"/>
          <p:cNvSpPr/>
          <p:nvPr/>
        </p:nvSpPr>
        <p:spPr>
          <a:xfrm>
            <a:off x="2213610" y="2849880"/>
            <a:ext cx="0" cy="796925"/>
          </a:xfrm>
          <a:prstGeom prst="line">
            <a:avLst/>
          </a:prstGeom>
          <a:ln w="28575">
            <a:noFill/>
          </a:ln>
        </p:spPr>
      </p:sp>
      <p:sp>
        <p:nvSpPr>
          <p:cNvPr id="49157" name="Line 8"/>
          <p:cNvSpPr/>
          <p:nvPr/>
        </p:nvSpPr>
        <p:spPr>
          <a:xfrm>
            <a:off x="7830185" y="2849880"/>
            <a:ext cx="0" cy="796925"/>
          </a:xfrm>
          <a:prstGeom prst="line">
            <a:avLst/>
          </a:prstGeom>
          <a:ln w="28575">
            <a:noFill/>
          </a:ln>
        </p:spPr>
      </p:sp>
      <p:sp>
        <p:nvSpPr>
          <p:cNvPr id="49158" name="Line 9"/>
          <p:cNvSpPr/>
          <p:nvPr/>
        </p:nvSpPr>
        <p:spPr>
          <a:xfrm>
            <a:off x="2213610" y="3646805"/>
            <a:ext cx="0" cy="703263"/>
          </a:xfrm>
          <a:prstGeom prst="line">
            <a:avLst/>
          </a:prstGeom>
          <a:ln w="28575">
            <a:noFill/>
          </a:ln>
        </p:spPr>
      </p:sp>
      <p:sp>
        <p:nvSpPr>
          <p:cNvPr id="49159" name="Line 10"/>
          <p:cNvSpPr/>
          <p:nvPr/>
        </p:nvSpPr>
        <p:spPr>
          <a:xfrm>
            <a:off x="7830185" y="3646805"/>
            <a:ext cx="0" cy="703263"/>
          </a:xfrm>
          <a:prstGeom prst="line">
            <a:avLst/>
          </a:prstGeom>
          <a:ln w="28575">
            <a:noFill/>
          </a:ln>
        </p:spPr>
      </p:sp>
      <p:sp>
        <p:nvSpPr>
          <p:cNvPr id="49160" name="Line 11"/>
          <p:cNvSpPr/>
          <p:nvPr/>
        </p:nvSpPr>
        <p:spPr>
          <a:xfrm>
            <a:off x="2213610" y="4350068"/>
            <a:ext cx="0" cy="795337"/>
          </a:xfrm>
          <a:prstGeom prst="line">
            <a:avLst/>
          </a:prstGeom>
          <a:ln w="28575">
            <a:noFill/>
          </a:ln>
        </p:spPr>
      </p:sp>
      <p:sp>
        <p:nvSpPr>
          <p:cNvPr id="49161" name="Line 12"/>
          <p:cNvSpPr/>
          <p:nvPr/>
        </p:nvSpPr>
        <p:spPr>
          <a:xfrm>
            <a:off x="7830185" y="4350068"/>
            <a:ext cx="0" cy="795337"/>
          </a:xfrm>
          <a:prstGeom prst="line">
            <a:avLst/>
          </a:prstGeom>
          <a:ln w="28575">
            <a:noFill/>
          </a:ln>
        </p:spPr>
      </p:sp>
      <p:sp>
        <p:nvSpPr>
          <p:cNvPr id="49162" name="Line 13"/>
          <p:cNvSpPr/>
          <p:nvPr/>
        </p:nvSpPr>
        <p:spPr>
          <a:xfrm>
            <a:off x="2213610" y="5145405"/>
            <a:ext cx="0" cy="795338"/>
          </a:xfrm>
          <a:prstGeom prst="line">
            <a:avLst/>
          </a:prstGeom>
          <a:ln w="28575">
            <a:noFill/>
          </a:ln>
        </p:spPr>
      </p:sp>
      <p:sp>
        <p:nvSpPr>
          <p:cNvPr id="49163" name="Line 14"/>
          <p:cNvSpPr/>
          <p:nvPr/>
        </p:nvSpPr>
        <p:spPr>
          <a:xfrm>
            <a:off x="7830185" y="5145405"/>
            <a:ext cx="0" cy="795338"/>
          </a:xfrm>
          <a:prstGeom prst="line">
            <a:avLst/>
          </a:prstGeom>
          <a:ln w="28575">
            <a:noFill/>
          </a:ln>
        </p:spPr>
      </p:sp>
      <p:sp>
        <p:nvSpPr>
          <p:cNvPr id="49164" name="Line 15"/>
          <p:cNvSpPr/>
          <p:nvPr/>
        </p:nvSpPr>
        <p:spPr>
          <a:xfrm>
            <a:off x="2213610" y="5940743"/>
            <a:ext cx="0" cy="796925"/>
          </a:xfrm>
          <a:prstGeom prst="line">
            <a:avLst/>
          </a:prstGeom>
          <a:ln w="28575">
            <a:noFill/>
          </a:ln>
        </p:spPr>
      </p:sp>
      <p:sp>
        <p:nvSpPr>
          <p:cNvPr id="49165" name="Line 16"/>
          <p:cNvSpPr/>
          <p:nvPr/>
        </p:nvSpPr>
        <p:spPr>
          <a:xfrm>
            <a:off x="7830185" y="5940743"/>
            <a:ext cx="0" cy="796925"/>
          </a:xfrm>
          <a:prstGeom prst="line">
            <a:avLst/>
          </a:prstGeom>
          <a:ln w="28575">
            <a:noFill/>
          </a:ln>
        </p:spPr>
      </p:sp>
      <p:grpSp>
        <p:nvGrpSpPr>
          <p:cNvPr id="49166" name="Group 17"/>
          <p:cNvGrpSpPr/>
          <p:nvPr/>
        </p:nvGrpSpPr>
        <p:grpSpPr>
          <a:xfrm>
            <a:off x="5469255" y="1499870"/>
            <a:ext cx="5616575" cy="2259728"/>
            <a:chOff x="884" y="1616"/>
            <a:chExt cx="3538" cy="2449"/>
          </a:xfrm>
        </p:grpSpPr>
        <p:sp>
          <p:nvSpPr>
            <p:cNvPr id="49172" name="Rectangle 18"/>
            <p:cNvSpPr/>
            <p:nvPr/>
          </p:nvSpPr>
          <p:spPr>
            <a:xfrm>
              <a:off x="3243" y="3563"/>
              <a:ext cx="1179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endParaRPr lang="zh-CN" altLang="en-US" sz="2800" dirty="0"/>
            </a:p>
          </p:txBody>
        </p:sp>
        <p:sp>
          <p:nvSpPr>
            <p:cNvPr id="49173" name="Rectangle 19"/>
            <p:cNvSpPr/>
            <p:nvPr/>
          </p:nvSpPr>
          <p:spPr>
            <a:xfrm>
              <a:off x="2063" y="3563"/>
              <a:ext cx="1180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1</a:t>
              </a:r>
            </a:p>
          </p:txBody>
        </p:sp>
        <p:sp>
          <p:nvSpPr>
            <p:cNvPr id="49174" name="Rectangle 20"/>
            <p:cNvSpPr/>
            <p:nvPr/>
          </p:nvSpPr>
          <p:spPr>
            <a:xfrm>
              <a:off x="884" y="3563"/>
              <a:ext cx="1179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1</a:t>
              </a:r>
            </a:p>
          </p:txBody>
        </p:sp>
        <p:sp>
          <p:nvSpPr>
            <p:cNvPr id="49175" name="Rectangle 21"/>
            <p:cNvSpPr/>
            <p:nvPr/>
          </p:nvSpPr>
          <p:spPr>
            <a:xfrm>
              <a:off x="3243" y="3062"/>
              <a:ext cx="1179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1</a:t>
              </a:r>
            </a:p>
          </p:txBody>
        </p:sp>
        <p:sp>
          <p:nvSpPr>
            <p:cNvPr id="49176" name="Rectangle 22"/>
            <p:cNvSpPr/>
            <p:nvPr/>
          </p:nvSpPr>
          <p:spPr>
            <a:xfrm>
              <a:off x="2063" y="3062"/>
              <a:ext cx="1180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0</a:t>
              </a:r>
            </a:p>
          </p:txBody>
        </p:sp>
        <p:sp>
          <p:nvSpPr>
            <p:cNvPr id="49177" name="Rectangle 23"/>
            <p:cNvSpPr/>
            <p:nvPr/>
          </p:nvSpPr>
          <p:spPr>
            <a:xfrm>
              <a:off x="884" y="3062"/>
              <a:ext cx="1179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1</a:t>
              </a:r>
            </a:p>
          </p:txBody>
        </p:sp>
        <p:sp>
          <p:nvSpPr>
            <p:cNvPr id="49178" name="Rectangle 24"/>
            <p:cNvSpPr/>
            <p:nvPr/>
          </p:nvSpPr>
          <p:spPr>
            <a:xfrm>
              <a:off x="3243" y="2561"/>
              <a:ext cx="1179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0</a:t>
              </a:r>
            </a:p>
          </p:txBody>
        </p:sp>
        <p:sp>
          <p:nvSpPr>
            <p:cNvPr id="49179" name="Rectangle 25"/>
            <p:cNvSpPr/>
            <p:nvPr/>
          </p:nvSpPr>
          <p:spPr>
            <a:xfrm>
              <a:off x="2063" y="2561"/>
              <a:ext cx="1180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1</a:t>
              </a:r>
            </a:p>
          </p:txBody>
        </p:sp>
        <p:sp>
          <p:nvSpPr>
            <p:cNvPr id="49180" name="Rectangle 26"/>
            <p:cNvSpPr/>
            <p:nvPr/>
          </p:nvSpPr>
          <p:spPr>
            <a:xfrm>
              <a:off x="884" y="2561"/>
              <a:ext cx="1179" cy="50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0</a:t>
              </a:r>
            </a:p>
          </p:txBody>
        </p:sp>
        <p:sp>
          <p:nvSpPr>
            <p:cNvPr id="49181" name="Rectangle 27"/>
            <p:cNvSpPr/>
            <p:nvPr/>
          </p:nvSpPr>
          <p:spPr>
            <a:xfrm>
              <a:off x="3243" y="2118"/>
              <a:ext cx="1179" cy="4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Q</a:t>
              </a:r>
              <a:r>
                <a:rPr lang="en-US" altLang="zh-CN" sz="2800" baseline="30000" dirty="0"/>
                <a:t>n</a:t>
              </a:r>
            </a:p>
          </p:txBody>
        </p:sp>
        <p:sp>
          <p:nvSpPr>
            <p:cNvPr id="49182" name="Rectangle 28"/>
            <p:cNvSpPr/>
            <p:nvPr/>
          </p:nvSpPr>
          <p:spPr>
            <a:xfrm>
              <a:off x="2063" y="2118"/>
              <a:ext cx="1180" cy="4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0</a:t>
              </a:r>
            </a:p>
          </p:txBody>
        </p:sp>
        <p:sp>
          <p:nvSpPr>
            <p:cNvPr id="49183" name="Rectangle 29"/>
            <p:cNvSpPr/>
            <p:nvPr/>
          </p:nvSpPr>
          <p:spPr>
            <a:xfrm>
              <a:off x="884" y="2118"/>
              <a:ext cx="1179" cy="4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0</a:t>
              </a:r>
            </a:p>
          </p:txBody>
        </p:sp>
        <p:sp>
          <p:nvSpPr>
            <p:cNvPr id="49184" name="Rectangle 30"/>
            <p:cNvSpPr/>
            <p:nvPr/>
          </p:nvSpPr>
          <p:spPr>
            <a:xfrm>
              <a:off x="3243" y="1616"/>
              <a:ext cx="1179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Q</a:t>
              </a:r>
              <a:r>
                <a:rPr lang="en-US" altLang="zh-CN" sz="2800" baseline="30000" dirty="0"/>
                <a:t>n+1</a:t>
              </a:r>
            </a:p>
          </p:txBody>
        </p:sp>
        <p:sp>
          <p:nvSpPr>
            <p:cNvPr id="49185" name="Rectangle 31"/>
            <p:cNvSpPr/>
            <p:nvPr/>
          </p:nvSpPr>
          <p:spPr>
            <a:xfrm>
              <a:off x="2063" y="1616"/>
              <a:ext cx="1180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K</a:t>
              </a:r>
            </a:p>
          </p:txBody>
        </p:sp>
        <p:sp>
          <p:nvSpPr>
            <p:cNvPr id="49186" name="Rectangle 32"/>
            <p:cNvSpPr/>
            <p:nvPr/>
          </p:nvSpPr>
          <p:spPr>
            <a:xfrm>
              <a:off x="884" y="1616"/>
              <a:ext cx="1179" cy="50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800" dirty="0"/>
                <a:t>J </a:t>
              </a:r>
            </a:p>
          </p:txBody>
        </p:sp>
        <p:sp>
          <p:nvSpPr>
            <p:cNvPr id="49187" name="Line 33"/>
            <p:cNvSpPr/>
            <p:nvPr/>
          </p:nvSpPr>
          <p:spPr>
            <a:xfrm>
              <a:off x="884" y="1616"/>
              <a:ext cx="353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8" name="Line 34"/>
            <p:cNvSpPr/>
            <p:nvPr/>
          </p:nvSpPr>
          <p:spPr>
            <a:xfrm>
              <a:off x="884" y="2118"/>
              <a:ext cx="3538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9" name="Line 35"/>
            <p:cNvSpPr/>
            <p:nvPr/>
          </p:nvSpPr>
          <p:spPr>
            <a:xfrm>
              <a:off x="884" y="4065"/>
              <a:ext cx="353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90" name="Line 36"/>
            <p:cNvSpPr/>
            <p:nvPr/>
          </p:nvSpPr>
          <p:spPr>
            <a:xfrm>
              <a:off x="3243" y="1616"/>
              <a:ext cx="0" cy="2449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91" name="AutoShape 37"/>
            <p:cNvSpPr>
              <a:spLocks noChangeAspect="1" noTextEdit="1"/>
            </p:cNvSpPr>
            <p:nvPr/>
          </p:nvSpPr>
          <p:spPr>
            <a:xfrm>
              <a:off x="3651" y="3521"/>
              <a:ext cx="368" cy="40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2" name="Line 38"/>
            <p:cNvSpPr/>
            <p:nvPr/>
          </p:nvSpPr>
          <p:spPr>
            <a:xfrm>
              <a:off x="3692" y="3668"/>
              <a:ext cx="272" cy="1"/>
            </a:xfrm>
            <a:prstGeom prst="line">
              <a:avLst/>
            </a:prstGeom>
            <a:ln w="158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93" name="Rectangle 39"/>
            <p:cNvSpPr/>
            <p:nvPr/>
          </p:nvSpPr>
          <p:spPr>
            <a:xfrm>
              <a:off x="3874" y="3591"/>
              <a:ext cx="72" cy="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9194" name="Rectangle 40"/>
            <p:cNvSpPr/>
            <p:nvPr/>
          </p:nvSpPr>
          <p:spPr>
            <a:xfrm>
              <a:off x="3680" y="3608"/>
              <a:ext cx="170" cy="3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2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2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5822" name="Text Box 4"/>
          <p:cNvSpPr txBox="1"/>
          <p:nvPr/>
        </p:nvSpPr>
        <p:spPr>
          <a:xfrm>
            <a:off x="1180656" y="4512882"/>
            <a:ext cx="1922462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4)</a:t>
            </a:r>
            <a:r>
              <a:rPr lang="zh-CN" altLang="en-US" sz="2200" dirty="0" smtClean="0">
                <a:latin typeface="+mn-ea"/>
              </a:rPr>
              <a:t>状态转移图</a:t>
            </a:r>
            <a:endParaRPr lang="zh-CN" altLang="en-US" sz="2200" dirty="0">
              <a:latin typeface="+mn-ea"/>
            </a:endParaRPr>
          </a:p>
        </p:txBody>
      </p:sp>
      <p:graphicFrame>
        <p:nvGraphicFramePr>
          <p:cNvPr id="699394" name="Object 2"/>
          <p:cNvGraphicFramePr>
            <a:graphicFrameLocks noChangeAspect="1"/>
          </p:cNvGraphicFramePr>
          <p:nvPr/>
        </p:nvGraphicFramePr>
        <p:xfrm>
          <a:off x="5528310" y="4085590"/>
          <a:ext cx="4918075" cy="235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r:id="rId4" imgW="4057650" imgH="1971675" progId="Visio.Drawing.11">
                  <p:embed/>
                </p:oleObj>
              </mc:Choice>
              <mc:Fallback>
                <p:oleObj r:id="rId4" imgW="4057650" imgH="1971675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28310" y="4085590"/>
                        <a:ext cx="4918075" cy="23533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5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9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2015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6.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JK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graphicFrame>
        <p:nvGraphicFramePr>
          <p:cNvPr id="699395" name="Object 3"/>
          <p:cNvGraphicFramePr>
            <a:graphicFrameLocks noChangeAspect="1"/>
          </p:cNvGraphicFramePr>
          <p:nvPr/>
        </p:nvGraphicFramePr>
        <p:xfrm>
          <a:off x="4023297" y="2142554"/>
          <a:ext cx="4608512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r:id="rId4" imgW="2383155" imgH="1491615" progId="Visio.Drawing.11">
                  <p:embed/>
                </p:oleObj>
              </mc:Choice>
              <mc:Fallback>
                <p:oleObj r:id="rId4" imgW="2383155" imgH="1491615" progId="Visio.Drawing.11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3297" y="2142554"/>
                        <a:ext cx="4608512" cy="288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5"/>
          <p:cNvSpPr txBox="1"/>
          <p:nvPr/>
        </p:nvSpPr>
        <p:spPr>
          <a:xfrm>
            <a:off x="1186498" y="1743583"/>
            <a:ext cx="1368425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5)</a:t>
            </a:r>
            <a:r>
              <a:rPr lang="zh-CN" altLang="en-US" sz="2200" b="1" dirty="0" smtClean="0">
                <a:latin typeface="+mn-ea"/>
              </a:rPr>
              <a:t>激励</a:t>
            </a:r>
            <a:r>
              <a:rPr lang="zh-CN" altLang="en-US" sz="2200" b="1" dirty="0">
                <a:latin typeface="+mn-ea"/>
              </a:rPr>
              <a:t>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06205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7.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51202" name="Text Box 3"/>
          <p:cNvSpPr txBox="1"/>
          <p:nvPr/>
        </p:nvSpPr>
        <p:spPr>
          <a:xfrm>
            <a:off x="1190244" y="1581976"/>
            <a:ext cx="1909572" cy="4308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1)</a:t>
            </a:r>
            <a:r>
              <a:rPr lang="zh-CN" altLang="en-US" sz="2200" b="1" dirty="0" smtClean="0">
                <a:latin typeface="+mn-ea"/>
              </a:rPr>
              <a:t>电路</a:t>
            </a:r>
            <a:r>
              <a:rPr lang="zh-CN" altLang="en-US" sz="2200" b="1" dirty="0">
                <a:latin typeface="+mn-ea"/>
              </a:rPr>
              <a:t>组成</a:t>
            </a:r>
          </a:p>
        </p:txBody>
      </p:sp>
      <p:pic>
        <p:nvPicPr>
          <p:cNvPr id="51206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26" y="3296349"/>
            <a:ext cx="1813990" cy="107943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4352171" y="2733839"/>
            <a:ext cx="4049443" cy="2546350"/>
            <a:chOff x="4297307" y="2148623"/>
            <a:chExt cx="4049443" cy="2546350"/>
          </a:xfrm>
        </p:grpSpPr>
        <p:grpSp>
          <p:nvGrpSpPr>
            <p:cNvPr id="92" name="组合 91"/>
            <p:cNvGrpSpPr/>
            <p:nvPr/>
          </p:nvGrpSpPr>
          <p:grpSpPr>
            <a:xfrm>
              <a:off x="4297307" y="2148623"/>
              <a:ext cx="4049443" cy="2546350"/>
              <a:chOff x="4343027" y="2148623"/>
              <a:chExt cx="4049443" cy="2546350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4343027" y="2148623"/>
                <a:ext cx="4049443" cy="2546350"/>
                <a:chOff x="4516763" y="2093759"/>
                <a:chExt cx="4049443" cy="2546350"/>
              </a:xfrm>
            </p:grpSpPr>
            <p:sp>
              <p:nvSpPr>
                <p:cNvPr id="96" name="右箭头 95"/>
                <p:cNvSpPr/>
                <p:nvPr/>
              </p:nvSpPr>
              <p:spPr>
                <a:xfrm>
                  <a:off x="4516763" y="3385519"/>
                  <a:ext cx="475861" cy="198929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97" name="Object 4"/>
                <p:cNvGraphicFramePr>
                  <a:graphicFrameLocks noChangeAspect="1"/>
                </p:cNvGraphicFramePr>
                <p:nvPr/>
              </p:nvGraphicFramePr>
              <p:xfrm>
                <a:off x="5308656" y="2093759"/>
                <a:ext cx="3257550" cy="25463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842" name="Picture" r:id="rId5" imgW="2301875" imgH="1924685" progId="Word.Picture.8">
                        <p:embed/>
                      </p:oleObj>
                    </mc:Choice>
                    <mc:Fallback>
                      <p:oleObj name="Picture" r:id="rId5" imgW="2301875" imgH="1924685" progId="Word.Picture.8">
                        <p:embed/>
                        <p:pic>
                          <p:nvPicPr>
                            <p:cNvPr id="0" name="Object 4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08656" y="2093759"/>
                              <a:ext cx="3257550" cy="254635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98" name="组合 97"/>
                <p:cNvGrpSpPr/>
                <p:nvPr/>
              </p:nvGrpSpPr>
              <p:grpSpPr>
                <a:xfrm>
                  <a:off x="6141720" y="3566160"/>
                  <a:ext cx="780288" cy="271272"/>
                  <a:chOff x="6141720" y="3566160"/>
                  <a:chExt cx="780288" cy="271272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 flipH="1">
                    <a:off x="6163056" y="3575304"/>
                    <a:ext cx="758952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6153912" y="3566160"/>
                    <a:ext cx="0" cy="26517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直接连接符 104"/>
                  <p:cNvCxnSpPr/>
                  <p:nvPr/>
                </p:nvCxnSpPr>
                <p:spPr>
                  <a:xfrm flipH="1">
                    <a:off x="6141720" y="3837432"/>
                    <a:ext cx="162000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6175248" y="2822448"/>
                  <a:ext cx="762000" cy="265176"/>
                  <a:chOff x="6175248" y="2822448"/>
                  <a:chExt cx="762000" cy="265176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 flipH="1">
                    <a:off x="6178296" y="3087624"/>
                    <a:ext cx="758952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6178296" y="2822448"/>
                    <a:ext cx="0" cy="265176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/>
                  <p:cNvCxnSpPr/>
                  <p:nvPr/>
                </p:nvCxnSpPr>
                <p:spPr>
                  <a:xfrm flipH="1">
                    <a:off x="6175248" y="2828544"/>
                    <a:ext cx="144000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4" name="文本框 93"/>
              <p:cNvSpPr txBox="1"/>
              <p:nvPr/>
            </p:nvSpPr>
            <p:spPr>
              <a:xfrm>
                <a:off x="5202936" y="2340864"/>
                <a:ext cx="34747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T</a:t>
                </a:r>
                <a:endParaRPr lang="zh-CN" altLang="en-US" b="1" dirty="0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181600" y="4056888"/>
                <a:ext cx="34747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b="1" dirty="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 flipV="1">
              <a:off x="5663682" y="2528595"/>
              <a:ext cx="0" cy="17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01248" y="2733458"/>
            <a:ext cx="3257550" cy="2546350"/>
            <a:chOff x="983544" y="2285783"/>
            <a:chExt cx="3257550" cy="2546350"/>
          </a:xfrm>
        </p:grpSpPr>
        <p:grpSp>
          <p:nvGrpSpPr>
            <p:cNvPr id="110" name="组合 109"/>
            <p:cNvGrpSpPr/>
            <p:nvPr/>
          </p:nvGrpSpPr>
          <p:grpSpPr>
            <a:xfrm>
              <a:off x="983544" y="2285783"/>
              <a:ext cx="3257550" cy="2546350"/>
              <a:chOff x="5308656" y="2093759"/>
              <a:chExt cx="3257550" cy="2546350"/>
            </a:xfrm>
          </p:grpSpPr>
          <p:graphicFrame>
            <p:nvGraphicFramePr>
              <p:cNvPr id="114" name="Object 4"/>
              <p:cNvGraphicFramePr>
                <a:graphicFrameLocks noChangeAspect="1"/>
              </p:cNvGraphicFramePr>
              <p:nvPr/>
            </p:nvGraphicFramePr>
            <p:xfrm>
              <a:off x="5308656" y="2093759"/>
              <a:ext cx="3257550" cy="2546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43" name="Picture" r:id="rId7" imgW="2301875" imgH="1924685" progId="Word.Picture.8">
                      <p:embed/>
                    </p:oleObj>
                  </mc:Choice>
                  <mc:Fallback>
                    <p:oleObj name="Picture" r:id="rId7" imgW="2301875" imgH="1924685" progId="Word.Picture.8">
                      <p:embed/>
                      <p:pic>
                        <p:nvPicPr>
                          <p:cNvPr id="0" name="Object 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308656" y="2093759"/>
                            <a:ext cx="3257550" cy="254635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5" name="组合 114"/>
              <p:cNvGrpSpPr/>
              <p:nvPr/>
            </p:nvGrpSpPr>
            <p:grpSpPr>
              <a:xfrm>
                <a:off x="6141720" y="3566160"/>
                <a:ext cx="780288" cy="271272"/>
                <a:chOff x="6141720" y="3566160"/>
                <a:chExt cx="780288" cy="271272"/>
              </a:xfrm>
            </p:grpSpPr>
            <p:cxnSp>
              <p:nvCxnSpPr>
                <p:cNvPr id="120" name="直接连接符 119"/>
                <p:cNvCxnSpPr/>
                <p:nvPr/>
              </p:nvCxnSpPr>
              <p:spPr>
                <a:xfrm flipH="1">
                  <a:off x="6163056" y="3575304"/>
                  <a:ext cx="7589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>
                  <a:off x="6153912" y="3566160"/>
                  <a:ext cx="0" cy="2651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/>
                <p:cNvCxnSpPr/>
                <p:nvPr/>
              </p:nvCxnSpPr>
              <p:spPr>
                <a:xfrm flipH="1">
                  <a:off x="6141720" y="3837432"/>
                  <a:ext cx="162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组合 115"/>
              <p:cNvGrpSpPr/>
              <p:nvPr/>
            </p:nvGrpSpPr>
            <p:grpSpPr>
              <a:xfrm>
                <a:off x="6175248" y="2822448"/>
                <a:ext cx="762000" cy="265176"/>
                <a:chOff x="6175248" y="2822448"/>
                <a:chExt cx="762000" cy="265176"/>
              </a:xfrm>
            </p:grpSpPr>
            <p:cxnSp>
              <p:nvCxnSpPr>
                <p:cNvPr id="117" name="直接连接符 116"/>
                <p:cNvCxnSpPr/>
                <p:nvPr/>
              </p:nvCxnSpPr>
              <p:spPr>
                <a:xfrm flipH="1">
                  <a:off x="6178296" y="3087624"/>
                  <a:ext cx="75895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6178296" y="2822448"/>
                  <a:ext cx="0" cy="2651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 flipH="1">
                  <a:off x="6175248" y="2828544"/>
                  <a:ext cx="144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1" name="文本框 110"/>
            <p:cNvSpPr txBox="1"/>
            <p:nvPr/>
          </p:nvSpPr>
          <p:spPr>
            <a:xfrm>
              <a:off x="1051560" y="2468880"/>
              <a:ext cx="34747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J</a:t>
              </a:r>
              <a:endParaRPr lang="zh-CN" altLang="en-US" b="1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030224" y="4184904"/>
              <a:ext cx="34747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K</a:t>
              </a:r>
              <a:endParaRPr lang="zh-CN" altLang="en-US" b="1" dirty="0"/>
            </a:p>
          </p:txBody>
        </p:sp>
      </p:grpSp>
      <p:sp>
        <p:nvSpPr>
          <p:cNvPr id="9" name="右箭头 8"/>
          <p:cNvSpPr/>
          <p:nvPr/>
        </p:nvSpPr>
        <p:spPr>
          <a:xfrm>
            <a:off x="8705088" y="3785616"/>
            <a:ext cx="429768" cy="192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587752" y="2103120"/>
            <a:ext cx="5154012" cy="446144"/>
            <a:chOff x="2587752" y="2103120"/>
            <a:chExt cx="5154012" cy="446144"/>
          </a:xfrm>
        </p:grpSpPr>
        <p:sp>
          <p:nvSpPr>
            <p:cNvPr id="51205" name="Text Box 92"/>
            <p:cNvSpPr txBox="1"/>
            <p:nvPr/>
          </p:nvSpPr>
          <p:spPr>
            <a:xfrm>
              <a:off x="3638076" y="2118377"/>
              <a:ext cx="4103688" cy="430887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rgbClr val="708688">
                  <a:alpha val="50000"/>
                </a:srgbClr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None/>
              </a:pPr>
              <a:r>
                <a:rPr lang="en-US" altLang="zh-CN" sz="2200" dirty="0">
                  <a:latin typeface="+mn-ea"/>
                </a:rPr>
                <a:t>J</a:t>
              </a:r>
              <a:r>
                <a:rPr lang="zh-CN" altLang="en-US" sz="2200" dirty="0">
                  <a:latin typeface="+mn-ea"/>
                </a:rPr>
                <a:t>、</a:t>
              </a:r>
              <a:r>
                <a:rPr lang="en-US" altLang="zh-CN" sz="2200" dirty="0">
                  <a:latin typeface="+mn-ea"/>
                </a:rPr>
                <a:t>K</a:t>
              </a:r>
              <a:r>
                <a:rPr lang="zh-CN" altLang="en-US" sz="2200" dirty="0">
                  <a:latin typeface="+mn-ea"/>
                </a:rPr>
                <a:t>触发器的输入端连接在一起</a:t>
              </a:r>
            </a:p>
          </p:txBody>
        </p:sp>
        <p:sp>
          <p:nvSpPr>
            <p:cNvPr id="11" name="圆角右箭头 10"/>
            <p:cNvSpPr/>
            <p:nvPr/>
          </p:nvSpPr>
          <p:spPr>
            <a:xfrm flipV="1">
              <a:off x="2587752" y="2103120"/>
              <a:ext cx="868680" cy="329184"/>
            </a:xfrm>
            <a:prstGeom prst="ben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06205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7.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52226" name="Text Box 2"/>
          <p:cNvSpPr txBox="1"/>
          <p:nvPr/>
        </p:nvSpPr>
        <p:spPr>
          <a:xfrm>
            <a:off x="1364742" y="1747647"/>
            <a:ext cx="2055114" cy="4308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ea typeface="+mj-ea"/>
              </a:rPr>
              <a:t>2)</a:t>
            </a:r>
            <a:r>
              <a:rPr lang="zh-CN" altLang="en-US" sz="2200" b="1" dirty="0" smtClean="0">
                <a:ea typeface="+mj-ea"/>
              </a:rPr>
              <a:t>特征</a:t>
            </a:r>
            <a:r>
              <a:rPr lang="zh-CN" altLang="en-US" sz="2200" b="1" dirty="0">
                <a:ea typeface="+mj-ea"/>
              </a:rPr>
              <a:t>方程</a:t>
            </a:r>
          </a:p>
        </p:txBody>
      </p:sp>
      <p:sp>
        <p:nvSpPr>
          <p:cNvPr id="701445" name="Text Box 5"/>
          <p:cNvSpPr txBox="1"/>
          <p:nvPr/>
        </p:nvSpPr>
        <p:spPr>
          <a:xfrm>
            <a:off x="1456182" y="3235452"/>
            <a:ext cx="2727325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3)</a:t>
            </a:r>
            <a:r>
              <a:rPr lang="zh-CN" altLang="en-US" sz="2200" b="1" dirty="0" smtClean="0">
                <a:latin typeface="+mn-ea"/>
              </a:rPr>
              <a:t>状态</a:t>
            </a:r>
            <a:r>
              <a:rPr lang="zh-CN" altLang="en-US" sz="2200" b="1" dirty="0">
                <a:latin typeface="+mn-ea"/>
              </a:rPr>
              <a:t>转移真值表</a:t>
            </a:r>
          </a:p>
        </p:txBody>
      </p:sp>
      <p:graphicFrame>
        <p:nvGraphicFramePr>
          <p:cNvPr id="701446" name="Object 6"/>
          <p:cNvGraphicFramePr>
            <a:graphicFrameLocks noChangeAspect="1"/>
          </p:cNvGraphicFramePr>
          <p:nvPr/>
        </p:nvGraphicFramePr>
        <p:xfrm>
          <a:off x="6137974" y="1790257"/>
          <a:ext cx="2742393" cy="52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r:id="rId4" imgW="1129665" imgH="254000" progId="Equation.3">
                  <p:embed/>
                </p:oleObj>
              </mc:Choice>
              <mc:Fallback>
                <p:oleObj r:id="rId4" imgW="1129665" imgH="2540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7974" y="1790257"/>
                        <a:ext cx="2742393" cy="52317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Line 7"/>
          <p:cNvSpPr/>
          <p:nvPr/>
        </p:nvSpPr>
        <p:spPr>
          <a:xfrm>
            <a:off x="2782570" y="3162300"/>
            <a:ext cx="0" cy="796925"/>
          </a:xfrm>
          <a:prstGeom prst="line">
            <a:avLst/>
          </a:prstGeom>
          <a:ln w="28575">
            <a:noFill/>
          </a:ln>
        </p:spPr>
      </p:sp>
      <p:sp>
        <p:nvSpPr>
          <p:cNvPr id="52231" name="Line 8"/>
          <p:cNvSpPr/>
          <p:nvPr/>
        </p:nvSpPr>
        <p:spPr>
          <a:xfrm>
            <a:off x="8399145" y="3162300"/>
            <a:ext cx="0" cy="796925"/>
          </a:xfrm>
          <a:prstGeom prst="line">
            <a:avLst/>
          </a:prstGeom>
          <a:ln w="28575">
            <a:noFill/>
          </a:ln>
        </p:spPr>
      </p:sp>
      <p:sp>
        <p:nvSpPr>
          <p:cNvPr id="52236" name="Line 12"/>
          <p:cNvSpPr/>
          <p:nvPr/>
        </p:nvSpPr>
        <p:spPr>
          <a:xfrm>
            <a:off x="5175504" y="3662235"/>
            <a:ext cx="0" cy="542797"/>
          </a:xfrm>
          <a:prstGeom prst="line">
            <a:avLst/>
          </a:prstGeom>
          <a:ln w="28575">
            <a:noFill/>
          </a:ln>
        </p:spPr>
      </p:sp>
      <p:sp>
        <p:nvSpPr>
          <p:cNvPr id="52237" name="Line 13"/>
          <p:cNvSpPr/>
          <p:nvPr/>
        </p:nvSpPr>
        <p:spPr>
          <a:xfrm>
            <a:off x="9312259" y="3662235"/>
            <a:ext cx="0" cy="542797"/>
          </a:xfrm>
          <a:prstGeom prst="line">
            <a:avLst/>
          </a:prstGeom>
          <a:ln w="28575">
            <a:noFill/>
          </a:ln>
        </p:spPr>
      </p:sp>
      <p:sp>
        <p:nvSpPr>
          <p:cNvPr id="52238" name="Line 14"/>
          <p:cNvSpPr/>
          <p:nvPr/>
        </p:nvSpPr>
        <p:spPr>
          <a:xfrm>
            <a:off x="5175504" y="4205032"/>
            <a:ext cx="0" cy="613864"/>
          </a:xfrm>
          <a:prstGeom prst="line">
            <a:avLst/>
          </a:prstGeom>
          <a:ln w="28575">
            <a:noFill/>
          </a:ln>
        </p:spPr>
      </p:sp>
      <p:sp>
        <p:nvSpPr>
          <p:cNvPr id="52239" name="Line 15"/>
          <p:cNvSpPr/>
          <p:nvPr/>
        </p:nvSpPr>
        <p:spPr>
          <a:xfrm>
            <a:off x="9312259" y="4205032"/>
            <a:ext cx="0" cy="613864"/>
          </a:xfrm>
          <a:prstGeom prst="line">
            <a:avLst/>
          </a:prstGeom>
          <a:ln w="28575">
            <a:noFill/>
          </a:ln>
        </p:spPr>
      </p:sp>
      <p:sp>
        <p:nvSpPr>
          <p:cNvPr id="52240" name="Line 16"/>
          <p:cNvSpPr/>
          <p:nvPr/>
        </p:nvSpPr>
        <p:spPr>
          <a:xfrm>
            <a:off x="5175504" y="4818896"/>
            <a:ext cx="0" cy="613864"/>
          </a:xfrm>
          <a:prstGeom prst="line">
            <a:avLst/>
          </a:prstGeom>
          <a:ln w="28575">
            <a:noFill/>
          </a:ln>
        </p:spPr>
      </p:sp>
      <p:sp>
        <p:nvSpPr>
          <p:cNvPr id="52241" name="Line 17"/>
          <p:cNvSpPr/>
          <p:nvPr/>
        </p:nvSpPr>
        <p:spPr>
          <a:xfrm>
            <a:off x="9312259" y="4818896"/>
            <a:ext cx="0" cy="613864"/>
          </a:xfrm>
          <a:prstGeom prst="line">
            <a:avLst/>
          </a:prstGeom>
          <a:ln w="28575">
            <a:noFill/>
          </a:ln>
        </p:spPr>
      </p:sp>
      <p:sp>
        <p:nvSpPr>
          <p:cNvPr id="52244" name="Rectangle 19"/>
          <p:cNvSpPr/>
          <p:nvPr/>
        </p:nvSpPr>
        <p:spPr>
          <a:xfrm>
            <a:off x="7445065" y="4920341"/>
            <a:ext cx="1983608" cy="71395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buNone/>
            </a:pPr>
            <a:endParaRPr lang="zh-CN" altLang="en-US" sz="4000" dirty="0"/>
          </a:p>
        </p:txBody>
      </p:sp>
      <p:sp>
        <p:nvSpPr>
          <p:cNvPr id="52254" name="Line 29"/>
          <p:cNvSpPr/>
          <p:nvPr/>
        </p:nvSpPr>
        <p:spPr>
          <a:xfrm>
            <a:off x="5461457" y="4205553"/>
            <a:ext cx="0" cy="714788"/>
          </a:xfrm>
          <a:prstGeom prst="line">
            <a:avLst/>
          </a:prstGeom>
          <a:ln w="28575">
            <a:noFill/>
          </a:ln>
        </p:spPr>
      </p:sp>
      <p:sp>
        <p:nvSpPr>
          <p:cNvPr id="52255" name="Line 30"/>
          <p:cNvSpPr/>
          <p:nvPr/>
        </p:nvSpPr>
        <p:spPr>
          <a:xfrm>
            <a:off x="5461457" y="3529267"/>
            <a:ext cx="0" cy="676286"/>
          </a:xfrm>
          <a:prstGeom prst="line">
            <a:avLst/>
          </a:prstGeom>
          <a:ln w="28575">
            <a:noFill/>
          </a:ln>
        </p:spPr>
      </p:sp>
      <p:sp>
        <p:nvSpPr>
          <p:cNvPr id="52256" name="Line 31"/>
          <p:cNvSpPr/>
          <p:nvPr/>
        </p:nvSpPr>
        <p:spPr>
          <a:xfrm>
            <a:off x="9428673" y="4205553"/>
            <a:ext cx="0" cy="714788"/>
          </a:xfrm>
          <a:prstGeom prst="line">
            <a:avLst/>
          </a:prstGeom>
          <a:ln w="28575">
            <a:noFill/>
          </a:ln>
        </p:spPr>
      </p:sp>
      <p:sp>
        <p:nvSpPr>
          <p:cNvPr id="52257" name="Line 32"/>
          <p:cNvSpPr/>
          <p:nvPr/>
        </p:nvSpPr>
        <p:spPr>
          <a:xfrm>
            <a:off x="9428673" y="3529267"/>
            <a:ext cx="0" cy="676286"/>
          </a:xfrm>
          <a:prstGeom prst="line">
            <a:avLst/>
          </a:prstGeom>
          <a:ln w="28575">
            <a:noFill/>
          </a:ln>
        </p:spPr>
      </p:sp>
      <p:sp>
        <p:nvSpPr>
          <p:cNvPr id="52258" name="Line 33"/>
          <p:cNvSpPr/>
          <p:nvPr/>
        </p:nvSpPr>
        <p:spPr>
          <a:xfrm>
            <a:off x="5461457" y="4920341"/>
            <a:ext cx="0" cy="713951"/>
          </a:xfrm>
          <a:prstGeom prst="line">
            <a:avLst/>
          </a:prstGeom>
          <a:ln w="28575">
            <a:noFill/>
          </a:ln>
        </p:spPr>
      </p:sp>
      <p:grpSp>
        <p:nvGrpSpPr>
          <p:cNvPr id="5" name="组合 4"/>
          <p:cNvGrpSpPr/>
          <p:nvPr/>
        </p:nvGrpSpPr>
        <p:grpSpPr>
          <a:xfrm>
            <a:off x="6381853" y="3748723"/>
            <a:ext cx="2189677" cy="1538219"/>
            <a:chOff x="6381853" y="3748723"/>
            <a:chExt cx="2189677" cy="1538219"/>
          </a:xfrm>
        </p:grpSpPr>
        <p:sp>
          <p:nvSpPr>
            <p:cNvPr id="52245" name="Rectangle 20"/>
            <p:cNvSpPr/>
            <p:nvPr/>
          </p:nvSpPr>
          <p:spPr>
            <a:xfrm>
              <a:off x="6460787" y="4809022"/>
              <a:ext cx="817205" cy="41179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1</a:t>
              </a:r>
            </a:p>
          </p:txBody>
        </p:sp>
        <p:sp>
          <p:nvSpPr>
            <p:cNvPr id="52246" name="Rectangle 21"/>
            <p:cNvSpPr/>
            <p:nvPr/>
          </p:nvSpPr>
          <p:spPr>
            <a:xfrm>
              <a:off x="7362769" y="4205553"/>
              <a:ext cx="1208761" cy="55827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ea typeface="楷体_GB2312" pitchFamily="49" charset="-122"/>
                </a:rPr>
                <a:t>Q</a:t>
              </a:r>
              <a:r>
                <a:rPr lang="en-US" altLang="zh-CN" sz="2200" baseline="30000" dirty="0">
                  <a:latin typeface="Times New Roman" panose="02020603050405020304" pitchFamily="18" charset="0"/>
                  <a:ea typeface="楷体_GB2312" pitchFamily="49" charset="-122"/>
                </a:rPr>
                <a:t>n</a:t>
              </a:r>
            </a:p>
          </p:txBody>
        </p:sp>
        <p:sp>
          <p:nvSpPr>
            <p:cNvPr id="52247" name="Rectangle 22"/>
            <p:cNvSpPr/>
            <p:nvPr/>
          </p:nvSpPr>
          <p:spPr>
            <a:xfrm>
              <a:off x="6529128" y="4278371"/>
              <a:ext cx="638474" cy="48545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0</a:t>
              </a:r>
            </a:p>
          </p:txBody>
        </p:sp>
        <p:sp>
          <p:nvSpPr>
            <p:cNvPr id="52248" name="Rectangle 23"/>
            <p:cNvSpPr/>
            <p:nvPr/>
          </p:nvSpPr>
          <p:spPr>
            <a:xfrm>
              <a:off x="7540529" y="3757262"/>
              <a:ext cx="926815" cy="46703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Q</a:t>
              </a:r>
              <a:r>
                <a:rPr lang="en-US" altLang="zh-CN" sz="2200" baseline="30000" dirty="0"/>
                <a:t>n+1</a:t>
              </a:r>
            </a:p>
          </p:txBody>
        </p:sp>
        <p:sp>
          <p:nvSpPr>
            <p:cNvPr id="52249" name="Rectangle 24"/>
            <p:cNvSpPr/>
            <p:nvPr/>
          </p:nvSpPr>
          <p:spPr>
            <a:xfrm>
              <a:off x="6381853" y="3757765"/>
              <a:ext cx="936015" cy="44695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buNone/>
              </a:pPr>
              <a:r>
                <a:rPr lang="en-US" altLang="zh-CN" sz="2200" dirty="0"/>
                <a:t>T</a:t>
              </a:r>
            </a:p>
          </p:txBody>
        </p:sp>
        <p:sp>
          <p:nvSpPr>
            <p:cNvPr id="52250" name="Line 25"/>
            <p:cNvSpPr/>
            <p:nvPr/>
          </p:nvSpPr>
          <p:spPr>
            <a:xfrm>
              <a:off x="6408836" y="3748723"/>
              <a:ext cx="19898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51" name="Line 26"/>
            <p:cNvSpPr/>
            <p:nvPr/>
          </p:nvSpPr>
          <p:spPr>
            <a:xfrm>
              <a:off x="6423300" y="4205553"/>
              <a:ext cx="1989807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52" name="Line 27"/>
            <p:cNvSpPr/>
            <p:nvPr/>
          </p:nvSpPr>
          <p:spPr>
            <a:xfrm>
              <a:off x="6383008" y="5286942"/>
              <a:ext cx="1989807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53" name="Line 28"/>
            <p:cNvSpPr/>
            <p:nvPr/>
          </p:nvSpPr>
          <p:spPr>
            <a:xfrm>
              <a:off x="7445065" y="3767011"/>
              <a:ext cx="0" cy="15120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52243" name="Object 35"/>
            <p:cNvGraphicFramePr>
              <a:graphicFrameLocks noChangeAspect="1"/>
            </p:cNvGraphicFramePr>
            <p:nvPr/>
          </p:nvGraphicFramePr>
          <p:xfrm>
            <a:off x="7760684" y="4782907"/>
            <a:ext cx="464187" cy="417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28" r:id="rId6" imgW="228600" imgH="254000" progId="Equation.3">
                    <p:embed/>
                  </p:oleObj>
                </mc:Choice>
                <mc:Fallback>
                  <p:oleObj r:id="rId6" imgW="228600" imgH="254000" progId="Equation.3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60684" y="4782907"/>
                          <a:ext cx="464187" cy="41781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06205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7.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时钟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控制的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T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endParaRPr lang="zh-CN" altLang="en-US" sz="24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graphicFrame>
        <p:nvGraphicFramePr>
          <p:cNvPr id="702466" name="Object 2"/>
          <p:cNvGraphicFramePr>
            <a:graphicFrameLocks noChangeAspect="1"/>
          </p:cNvGraphicFramePr>
          <p:nvPr/>
        </p:nvGraphicFramePr>
        <p:xfrm>
          <a:off x="5093462" y="1255395"/>
          <a:ext cx="4312920" cy="20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r:id="rId4" imgW="4086225" imgH="1986280" progId="Visio.Drawing.11">
                  <p:embed/>
                </p:oleObj>
              </mc:Choice>
              <mc:Fallback>
                <p:oleObj r:id="rId4" imgW="4086225" imgH="1986280" progId="Visio.Drawing.11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3462" y="1255395"/>
                        <a:ext cx="4312920" cy="2029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Text Box 3"/>
          <p:cNvSpPr txBox="1"/>
          <p:nvPr/>
        </p:nvSpPr>
        <p:spPr>
          <a:xfrm>
            <a:off x="1377315" y="1983423"/>
            <a:ext cx="1873250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4)</a:t>
            </a:r>
            <a:r>
              <a:rPr lang="zh-CN" altLang="en-US" sz="2200" b="1" dirty="0" smtClean="0">
                <a:latin typeface="+mn-ea"/>
              </a:rPr>
              <a:t>状态转移图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702468" name="Text Box 4"/>
          <p:cNvSpPr txBox="1"/>
          <p:nvPr/>
        </p:nvSpPr>
        <p:spPr>
          <a:xfrm>
            <a:off x="1521905" y="3995039"/>
            <a:ext cx="1620837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200" b="1" dirty="0" smtClean="0">
                <a:latin typeface="+mn-ea"/>
              </a:rPr>
              <a:t>5)</a:t>
            </a:r>
            <a:r>
              <a:rPr lang="zh-CN" altLang="en-US" sz="2200" b="1" dirty="0" smtClean="0">
                <a:latin typeface="+mn-ea"/>
              </a:rPr>
              <a:t>激励</a:t>
            </a:r>
            <a:r>
              <a:rPr lang="zh-CN" altLang="en-US" sz="2200" b="1" dirty="0">
                <a:latin typeface="+mn-ea"/>
              </a:rPr>
              <a:t>表</a:t>
            </a:r>
          </a:p>
        </p:txBody>
      </p:sp>
      <p:graphicFrame>
        <p:nvGraphicFramePr>
          <p:cNvPr id="702469" name="Object 5"/>
          <p:cNvGraphicFramePr>
            <a:graphicFrameLocks noChangeAspect="1"/>
          </p:cNvGraphicFramePr>
          <p:nvPr/>
        </p:nvGraphicFramePr>
        <p:xfrm>
          <a:off x="5177917" y="3581273"/>
          <a:ext cx="3961130" cy="2503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r:id="rId6" imgW="2329180" imgH="1900555" progId="Visio.Drawing.11">
                  <p:embed/>
                </p:oleObj>
              </mc:Choice>
              <mc:Fallback>
                <p:oleObj r:id="rId6" imgW="2329180" imgH="1900555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77917" y="3581273"/>
                        <a:ext cx="3961130" cy="2503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0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4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205376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8.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触发器小结</a:t>
            </a:r>
          </a:p>
        </p:txBody>
      </p:sp>
      <p:sp>
        <p:nvSpPr>
          <p:cNvPr id="55298" name="Text Box 4"/>
          <p:cNvSpPr txBox="1"/>
          <p:nvPr/>
        </p:nvSpPr>
        <p:spPr>
          <a:xfrm>
            <a:off x="1040448" y="1915478"/>
            <a:ext cx="8588184" cy="430887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200" b="1" dirty="0">
                <a:latin typeface="+mn-ea"/>
              </a:rPr>
              <a:t>前述 </a:t>
            </a:r>
            <a:r>
              <a:rPr lang="en-US" altLang="zh-CN" sz="2200" b="1" dirty="0">
                <a:latin typeface="+mn-ea"/>
              </a:rPr>
              <a:t>RS </a:t>
            </a:r>
            <a:r>
              <a:rPr lang="zh-CN" altLang="en-US" sz="2200" b="1" dirty="0">
                <a:latin typeface="+mn-ea"/>
              </a:rPr>
              <a:t>、</a:t>
            </a:r>
            <a:r>
              <a:rPr lang="en-US" altLang="zh-CN" sz="2200" b="1" dirty="0">
                <a:latin typeface="+mn-ea"/>
              </a:rPr>
              <a:t>JK </a:t>
            </a:r>
            <a:r>
              <a:rPr lang="zh-CN" altLang="en-US" sz="2200" b="1" dirty="0">
                <a:latin typeface="+mn-ea"/>
              </a:rPr>
              <a:t>、</a:t>
            </a:r>
            <a:r>
              <a:rPr lang="en-US" altLang="zh-CN" sz="2200" b="1" dirty="0">
                <a:latin typeface="+mn-ea"/>
              </a:rPr>
              <a:t>T</a:t>
            </a:r>
            <a:r>
              <a:rPr lang="zh-CN" altLang="en-US" sz="2200" b="1" dirty="0">
                <a:latin typeface="+mn-ea"/>
              </a:rPr>
              <a:t>、</a:t>
            </a:r>
            <a:r>
              <a:rPr lang="en-US" altLang="zh-CN" sz="2200" b="1" dirty="0">
                <a:latin typeface="+mn-ea"/>
              </a:rPr>
              <a:t>D </a:t>
            </a:r>
            <a:r>
              <a:rPr lang="zh-CN" altLang="en-US" sz="2200" b="1" dirty="0">
                <a:latin typeface="+mn-ea"/>
              </a:rPr>
              <a:t>型触发器各有何应用特点 ？</a:t>
            </a:r>
            <a:r>
              <a:rPr lang="en-US" altLang="zh-CN" sz="2200" b="1" dirty="0">
                <a:latin typeface="+mn-ea"/>
              </a:rPr>
              <a:t>(</a:t>
            </a:r>
            <a:r>
              <a:rPr lang="zh-CN" altLang="en-US" sz="2200" b="1" dirty="0">
                <a:latin typeface="+mn-ea"/>
              </a:rPr>
              <a:t>应用领域</a:t>
            </a:r>
            <a:r>
              <a:rPr lang="en-US" altLang="zh-CN" sz="2200" b="1" dirty="0">
                <a:latin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06205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9.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的触发方式</a:t>
            </a:r>
          </a:p>
        </p:txBody>
      </p:sp>
      <p:sp>
        <p:nvSpPr>
          <p:cNvPr id="704516" name="Text Box 4"/>
          <p:cNvSpPr txBox="1"/>
          <p:nvPr/>
        </p:nvSpPr>
        <p:spPr>
          <a:xfrm>
            <a:off x="1269302" y="4289997"/>
            <a:ext cx="9429178" cy="136191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30000"/>
              </a:spcBef>
              <a:buNone/>
            </a:pPr>
            <a:r>
              <a:rPr lang="zh-CN" altLang="en-US" sz="2000" b="1" dirty="0" smtClean="0">
                <a:solidFill>
                  <a:srgbClr val="2E14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+mn-ea"/>
              </a:rPr>
              <a:t>在</a:t>
            </a:r>
            <a:r>
              <a:rPr lang="zh-CN" altLang="en-US" sz="2200" dirty="0">
                <a:latin typeface="+mn-ea"/>
              </a:rPr>
              <a:t>约定钟控</a:t>
            </a:r>
            <a:r>
              <a:rPr lang="zh-CN" altLang="en-US" sz="2200" dirty="0" smtClean="0">
                <a:latin typeface="+mn-ea"/>
              </a:rPr>
              <a:t>信号电平</a:t>
            </a:r>
            <a:r>
              <a:rPr lang="en-US" altLang="zh-CN" sz="2200" dirty="0" smtClean="0">
                <a:latin typeface="+mn-ea"/>
              </a:rPr>
              <a:t>(</a:t>
            </a:r>
            <a:r>
              <a:rPr lang="zh-CN" altLang="en-US" sz="2200" dirty="0" smtClean="0">
                <a:latin typeface="+mn-ea"/>
              </a:rPr>
              <a:t>如</a:t>
            </a:r>
            <a:r>
              <a:rPr lang="en-US" altLang="zh-CN" sz="2200" dirty="0" smtClean="0">
                <a:latin typeface="+mn-ea"/>
              </a:rPr>
              <a:t>CP=1</a:t>
            </a:r>
            <a:r>
              <a:rPr lang="zh-CN" altLang="en-US" sz="2200" dirty="0" smtClean="0">
                <a:latin typeface="+mn-ea"/>
              </a:rPr>
              <a:t>或</a:t>
            </a:r>
            <a:r>
              <a:rPr lang="en-US" altLang="zh-CN" sz="2200" dirty="0" smtClean="0">
                <a:latin typeface="+mn-ea"/>
              </a:rPr>
              <a:t>CP=0)</a:t>
            </a:r>
            <a:r>
              <a:rPr lang="zh-CN" altLang="en-US" sz="2200" dirty="0" smtClean="0">
                <a:latin typeface="+mn-ea"/>
              </a:rPr>
              <a:t>期间</a:t>
            </a:r>
            <a:r>
              <a:rPr lang="zh-CN" altLang="en-US" sz="2200" dirty="0">
                <a:latin typeface="+mn-ea"/>
              </a:rPr>
              <a:t>内，输入激励信号的变化都会引起触发器状态的改变</a:t>
            </a:r>
            <a:r>
              <a:rPr lang="zh-CN" altLang="en-US" sz="2200" dirty="0" smtClean="0">
                <a:latin typeface="+mn-ea"/>
              </a:rPr>
              <a:t>；</a:t>
            </a:r>
            <a:r>
              <a:rPr lang="zh-CN" altLang="en-US" sz="2200" dirty="0">
                <a:latin typeface="+mn-ea"/>
              </a:rPr>
              <a:t>在</a:t>
            </a:r>
            <a:r>
              <a:rPr lang="zh-CN" altLang="en-US" sz="2200" dirty="0" smtClean="0">
                <a:latin typeface="+mn-ea"/>
              </a:rPr>
              <a:t>约定</a:t>
            </a:r>
            <a:r>
              <a:rPr lang="zh-CN" altLang="en-US" sz="2200" dirty="0">
                <a:latin typeface="+mn-ea"/>
              </a:rPr>
              <a:t>钟控</a:t>
            </a:r>
            <a:r>
              <a:rPr lang="zh-CN" altLang="en-US" sz="2200" dirty="0" smtClean="0">
                <a:latin typeface="+mn-ea"/>
              </a:rPr>
              <a:t>信号电平期间</a:t>
            </a:r>
            <a:r>
              <a:rPr lang="zh-CN" altLang="en-US" sz="2200" dirty="0">
                <a:latin typeface="+mn-ea"/>
              </a:rPr>
              <a:t>外，无论输入激励信号如何变化，触发器状态保持不变。</a:t>
            </a:r>
          </a:p>
        </p:txBody>
      </p:sp>
      <p:sp>
        <p:nvSpPr>
          <p:cNvPr id="56325" name="Text Box 8"/>
          <p:cNvSpPr txBox="1"/>
          <p:nvPr/>
        </p:nvSpPr>
        <p:spPr>
          <a:xfrm>
            <a:off x="1150430" y="1610614"/>
            <a:ext cx="3924300" cy="427038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200" b="1" dirty="0">
                <a:latin typeface="+mn-ea"/>
              </a:rPr>
              <a:t>1) </a:t>
            </a:r>
            <a:r>
              <a:rPr lang="zh-CN" altLang="en-US" sz="2200" b="1" dirty="0">
                <a:latin typeface="+mn-ea"/>
              </a:rPr>
              <a:t>电位触发方式的工作特性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89" y="2950427"/>
            <a:ext cx="1457070" cy="847417"/>
          </a:xfrm>
          <a:prstGeom prst="rect">
            <a:avLst/>
          </a:prstGeom>
        </p:spPr>
      </p:pic>
      <p:pic>
        <p:nvPicPr>
          <p:cNvPr id="7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036" y="2962657"/>
            <a:ext cx="18039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89" y="2985453"/>
            <a:ext cx="1436875" cy="85502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306205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9. 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的触发方式</a:t>
            </a:r>
          </a:p>
        </p:txBody>
      </p:sp>
      <p:graphicFrame>
        <p:nvGraphicFramePr>
          <p:cNvPr id="705542" name="Object 6"/>
          <p:cNvGraphicFramePr>
            <a:graphicFrameLocks noChangeAspect="1"/>
          </p:cNvGraphicFramePr>
          <p:nvPr/>
        </p:nvGraphicFramePr>
        <p:xfrm>
          <a:off x="4696143" y="2287207"/>
          <a:ext cx="4860925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Picture" r:id="rId4" imgW="4914900" imgH="3098800" progId="Word.Picture.8">
                  <p:embed/>
                </p:oleObj>
              </mc:Choice>
              <mc:Fallback>
                <p:oleObj name="Picture" r:id="rId4" imgW="4914900" imgH="3098800" progId="Word.Picture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D2D03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96143" y="2287207"/>
                        <a:ext cx="4860925" cy="2411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5543" name="Rectangle 7"/>
          <p:cNvSpPr/>
          <p:nvPr/>
        </p:nvSpPr>
        <p:spPr>
          <a:xfrm>
            <a:off x="1184466" y="5085779"/>
            <a:ext cx="9632886" cy="1006429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fontAlgn="b" hangingPunct="1">
              <a:lnSpc>
                <a:spcPct val="135000"/>
              </a:lnSpc>
              <a:spcBef>
                <a:spcPct val="50000"/>
              </a:spcBef>
              <a:buNone/>
            </a:pPr>
            <a:r>
              <a:rPr lang="zh-CN" altLang="en-US" sz="2200" dirty="0">
                <a:latin typeface="+mn-ea"/>
              </a:rPr>
              <a:t>钟控</a:t>
            </a:r>
            <a:r>
              <a:rPr lang="en-US" altLang="zh-CN" sz="2200" dirty="0">
                <a:latin typeface="+mn-ea"/>
              </a:rPr>
              <a:t>RS</a:t>
            </a:r>
            <a:r>
              <a:rPr lang="zh-CN" altLang="en-US" sz="2200" dirty="0">
                <a:latin typeface="+mn-ea"/>
              </a:rPr>
              <a:t>触发器在</a:t>
            </a:r>
            <a:r>
              <a:rPr lang="en-US" altLang="zh-CN" sz="2200" dirty="0">
                <a:latin typeface="+mn-ea"/>
              </a:rPr>
              <a:t>CP</a:t>
            </a:r>
            <a:r>
              <a:rPr lang="zh-CN" altLang="en-US" sz="2200" dirty="0">
                <a:latin typeface="+mn-ea"/>
              </a:rPr>
              <a:t>的有效电平期间，</a:t>
            </a:r>
            <a:r>
              <a:rPr lang="en-US" altLang="zh-CN" sz="2200" dirty="0">
                <a:latin typeface="+mn-ea"/>
              </a:rPr>
              <a:t>R</a:t>
            </a:r>
            <a:r>
              <a:rPr lang="zh-CN" altLang="en-US" sz="2200" dirty="0">
                <a:latin typeface="+mn-ea"/>
              </a:rPr>
              <a:t>、</a:t>
            </a:r>
            <a:r>
              <a:rPr lang="en-US" altLang="zh-CN" sz="2200" dirty="0">
                <a:latin typeface="+mn-ea"/>
              </a:rPr>
              <a:t>S</a:t>
            </a:r>
            <a:r>
              <a:rPr lang="zh-CN" altLang="en-US" sz="2200" dirty="0">
                <a:latin typeface="+mn-ea"/>
              </a:rPr>
              <a:t>如果发生多次变化，触发器的状态也随着变化多次。对信号的敏感时间长，抗干扰能力差。</a:t>
            </a:r>
          </a:p>
        </p:txBody>
      </p:sp>
      <p:sp>
        <p:nvSpPr>
          <p:cNvPr id="57352" name="Rectangle 8"/>
          <p:cNvSpPr>
            <a:spLocks noGrp="1"/>
          </p:cNvSpPr>
          <p:nvPr>
            <p:ph type="body" sz="half" idx="4294967295"/>
          </p:nvPr>
        </p:nvSpPr>
        <p:spPr>
          <a:xfrm>
            <a:off x="1096645" y="1614996"/>
            <a:ext cx="4264025" cy="395287"/>
          </a:xfrm>
        </p:spPr>
        <p:txBody>
          <a:bodyPr vert="horz" wrap="square" lIns="91440" tIns="45720" rIns="91440" bIns="45720" anchor="t" anchorCtr="0">
            <a:normAutofit fontScale="95000"/>
          </a:bodyPr>
          <a:lstStyle>
            <a:lvl1pPr lvl="0">
              <a:buClrTx/>
              <a:buSzTx/>
              <a:buFontTx/>
              <a:defRPr sz="2800"/>
            </a:lvl1pPr>
            <a:lvl2pPr lvl="1">
              <a:buClrTx/>
              <a:buSzTx/>
              <a:buFontTx/>
              <a:defRPr sz="2400"/>
            </a:lvl2pPr>
            <a:lvl3pPr lvl="2">
              <a:buClrTx/>
              <a:buSzTx/>
              <a:buFontTx/>
              <a:defRPr sz="20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marL="457200" lvl="0" indent="-457200">
              <a:buNone/>
            </a:pPr>
            <a:r>
              <a:rPr lang="en-US" altLang="zh-CN" sz="2200" b="1" dirty="0">
                <a:latin typeface="+mn-ea"/>
                <a:ea typeface="+mn-ea"/>
              </a:rPr>
              <a:t>2)</a:t>
            </a:r>
            <a:r>
              <a:rPr lang="zh-CN" altLang="en-US" sz="2200" b="1" dirty="0">
                <a:latin typeface="+mn-ea"/>
                <a:ea typeface="+mn-ea"/>
              </a:rPr>
              <a:t>钟控</a:t>
            </a:r>
            <a:r>
              <a:rPr lang="en-US" altLang="zh-CN" sz="2200" b="1" dirty="0">
                <a:latin typeface="+mn-ea"/>
                <a:ea typeface="+mn-ea"/>
              </a:rPr>
              <a:t>RS</a:t>
            </a:r>
            <a:r>
              <a:rPr lang="zh-CN" altLang="en-US" sz="2200" b="1" dirty="0">
                <a:latin typeface="+mn-ea"/>
                <a:ea typeface="+mn-ea"/>
              </a:rPr>
              <a:t>触发器存在的空翻现象</a:t>
            </a:r>
            <a:endParaRPr lang="zh-CN" altLang="en-GB" sz="2200" b="1" dirty="0">
              <a:latin typeface="+mn-ea"/>
              <a:ea typeface="+mn-ea"/>
            </a:endParaRPr>
          </a:p>
        </p:txBody>
      </p:sp>
      <p:graphicFrame>
        <p:nvGraphicFramePr>
          <p:cNvPr id="705547" name="Object 11"/>
          <p:cNvGraphicFramePr>
            <a:graphicFrameLocks noChangeAspect="1"/>
          </p:cNvGraphicFramePr>
          <p:nvPr/>
        </p:nvGraphicFramePr>
        <p:xfrm>
          <a:off x="1349058" y="2268220"/>
          <a:ext cx="2425700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r:id="rId6" imgW="1238885" imgH="1391285" progId="Word.Picture.8">
                  <p:embed/>
                </p:oleObj>
              </mc:Choice>
              <mc:Fallback>
                <p:oleObj r:id="rId6" imgW="1238885" imgH="1391285" progId="Word.Picture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9058" y="2268220"/>
                        <a:ext cx="2425700" cy="2474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0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0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81075"/>
            <a:ext cx="28921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b="1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9.</a:t>
            </a:r>
            <a:r>
              <a:rPr lang="zh-CN" altLang="en-US" sz="2400" b="1" dirty="0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的触发方式</a:t>
            </a:r>
          </a:p>
        </p:txBody>
      </p:sp>
      <p:sp>
        <p:nvSpPr>
          <p:cNvPr id="58371" name="Rectangle 2"/>
          <p:cNvSpPr txBox="1"/>
          <p:nvPr/>
        </p:nvSpPr>
        <p:spPr>
          <a:xfrm>
            <a:off x="1309688" y="2070418"/>
            <a:ext cx="9434512" cy="3816350"/>
          </a:xfrm>
          <a:prstGeom prst="rect">
            <a:avLst/>
          </a:prstGeom>
          <a:noFill/>
          <a:ln w="9525">
            <a:solidFill>
              <a:srgbClr val="3438F6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3333CC"/>
                </a:solidFill>
                <a:ea typeface="微软雅黑" panose="020B0503020204020204" pitchFamily="34" charset="-122"/>
              </a:rPr>
              <a:t>■</a:t>
            </a:r>
            <a:r>
              <a:rPr lang="en-US" altLang="zh-CN" sz="2000" dirty="0" smtClean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空翻”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</a:p>
          <a:p>
            <a:pPr marL="742950" lvl="1" indent="-285750" eaLnBrk="1" hangingPunct="1">
              <a:lnSpc>
                <a:spcPct val="145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在时钟脉冲作用期间，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输入信号直接控制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着触发器状态的变化</a:t>
            </a:r>
          </a:p>
          <a:p>
            <a:pPr marL="914400" lvl="2" indent="0" eaLnBrk="1" hangingPunct="1">
              <a:lnSpc>
                <a:spcPct val="145000"/>
              </a:lnSpc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000" dirty="0" smtClean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时，输入信号发生变化，触发器状态会跟着变化</a:t>
            </a:r>
          </a:p>
          <a:p>
            <a:pPr marL="742950" lvl="1" indent="-285750" eaLnBrk="1" hangingPunct="1">
              <a:lnSpc>
                <a:spcPct val="145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时钟宽度控制不够精心</a:t>
            </a:r>
          </a:p>
          <a:p>
            <a:pPr marL="914400" lvl="2" indent="0" eaLnBrk="1" hangingPunct="1">
              <a:lnSpc>
                <a:spcPct val="145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en-US" altLang="zh-CN" sz="2000" dirty="0" smtClean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时间过长，输入的多次变化得到完全响应，使得一个时钟脉冲作用期间触发器多次翻转 </a:t>
            </a: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3333CC"/>
                </a:solidFill>
                <a:ea typeface="微软雅黑" panose="020B0503020204020204" pitchFamily="34" charset="-122"/>
              </a:rPr>
              <a:t>■</a:t>
            </a: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“空翻”的后果</a:t>
            </a: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将造成状态的不确定和系统工作的混乱。</a:t>
            </a:r>
          </a:p>
        </p:txBody>
      </p:sp>
      <p:sp>
        <p:nvSpPr>
          <p:cNvPr id="7" name="Rectangle 8"/>
          <p:cNvSpPr txBox="1">
            <a:spLocks noChangeArrowheads="1"/>
          </p:cNvSpPr>
          <p:nvPr/>
        </p:nvSpPr>
        <p:spPr bwMode="auto">
          <a:xfrm>
            <a:off x="1054100" y="1538605"/>
            <a:ext cx="2362200" cy="3952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3)</a:t>
            </a:r>
            <a:r>
              <a:rPr kumimoji="1" lang="zh-CN" altLang="en-US" sz="2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空翻</a:t>
            </a: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的原因</a:t>
            </a:r>
            <a:endParaRPr kumimoji="1" lang="zh-CN" altLang="en-GB" sz="2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05545" name="Rectangle 9"/>
          <p:cNvSpPr/>
          <p:nvPr/>
        </p:nvSpPr>
        <p:spPr>
          <a:xfrm>
            <a:off x="9253601" y="1671384"/>
            <a:ext cx="1481455" cy="3970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fontAlgn="b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解决办法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0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6.1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时序电路的定义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pic>
        <p:nvPicPr>
          <p:cNvPr id="18436" name="Picture 47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2087" y="1068656"/>
            <a:ext cx="6710363" cy="263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232" name="Text Box 48"/>
          <p:cNvSpPr txBox="1"/>
          <p:nvPr/>
        </p:nvSpPr>
        <p:spPr>
          <a:xfrm>
            <a:off x="1792900" y="3959518"/>
            <a:ext cx="8617194" cy="2293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cs typeface="+mn-ea"/>
                <a:sym typeface="Symbol" panose="05050102010706020507" pitchFamily="18" charset="2"/>
              </a:rPr>
              <a:t>  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+mn-ea"/>
              </a:rPr>
              <a:t>x</a:t>
            </a:r>
            <a:r>
              <a:rPr lang="en-US" altLang="zh-CN" sz="2200" baseline="-25000" dirty="0" smtClean="0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,…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x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cs typeface="+mn-ea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： 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外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输入信号；</a:t>
            </a:r>
            <a:endParaRPr lang="en-US" altLang="zh-CN" sz="22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zh-CN" altLang="en-US" sz="2400" b="1" dirty="0" smtClean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+mn-ea"/>
              </a:rPr>
              <a:t>Z</a:t>
            </a:r>
            <a:r>
              <a:rPr lang="en-US" altLang="zh-CN" sz="2200" baseline="-25000" dirty="0" smtClean="0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,…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Z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cs typeface="+mn-ea"/>
              </a:rPr>
              <a:t>m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Wingdings" panose="05000000000000000000" pitchFamily="2" charset="2"/>
              </a:rPr>
              <a:t>: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Wingdings" panose="05000000000000000000" pitchFamily="2" charset="2"/>
              </a:rPr>
              <a:t> 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Wingdings" panose="05000000000000000000" pitchFamily="2" charset="2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Wingdings" panose="05000000000000000000" pitchFamily="2" charset="2"/>
              </a:rPr>
              <a:t>外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Wingdings" panose="05000000000000000000" pitchFamily="2" charset="2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输出信号；</a:t>
            </a:r>
            <a:endParaRPr lang="en-US" altLang="zh-CN" sz="22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+mn-ea"/>
              </a:rPr>
              <a:t>y</a:t>
            </a:r>
            <a:r>
              <a:rPr lang="en-US" altLang="zh-CN" sz="2200" baseline="-25000" dirty="0" smtClean="0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,…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y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cs typeface="+mn-ea"/>
              </a:rPr>
              <a:t>s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：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内输入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时序逻辑电路的“状态”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,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称为现态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y</a:t>
            </a:r>
            <a:r>
              <a:rPr lang="en-US" altLang="zh-CN" sz="2200" baseline="30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n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或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y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；</a:t>
            </a:r>
            <a:endParaRPr lang="en-US" altLang="zh-CN" sz="22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+mn-ea"/>
              </a:rPr>
              <a:t>Y</a:t>
            </a:r>
            <a:r>
              <a:rPr lang="en-US" altLang="zh-CN" sz="2200" baseline="-25000" dirty="0" smtClean="0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,…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Y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cs typeface="+mn-ea"/>
              </a:rPr>
              <a:t>r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：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(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内输出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称为“次态”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(y</a:t>
            </a:r>
            <a:r>
              <a:rPr lang="en-US" altLang="zh-CN" sz="2200" baseline="30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n+1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),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时序逻辑电路的激励信号；</a:t>
            </a:r>
            <a:endParaRPr lang="en-US" altLang="zh-CN" sz="22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CC"/>
                </a:solidFill>
                <a:latin typeface="+mn-ea"/>
                <a:sym typeface="Symbol" panose="05050102010706020507" pitchFamily="18" charset="2"/>
              </a:rPr>
              <a:t>■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+mn-ea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cs typeface="+mn-ea"/>
              </a:rPr>
              <a:t>CP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</a:rPr>
              <a:t>：时钟脉冲信号，是否存在取决于时序逻辑电路的类型。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3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93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93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93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93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0419" name="Text Box 3"/>
          <p:cNvSpPr txBox="1"/>
          <p:nvPr/>
        </p:nvSpPr>
        <p:spPr>
          <a:xfrm>
            <a:off x="745617" y="1667193"/>
            <a:ext cx="3986213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+mn-ea"/>
              </a:rPr>
              <a:t>主从触发器基本原理</a:t>
            </a:r>
          </a:p>
        </p:txBody>
      </p:sp>
      <p:sp>
        <p:nvSpPr>
          <p:cNvPr id="706564" name="Text Box 4"/>
          <p:cNvSpPr txBox="1"/>
          <p:nvPr/>
        </p:nvSpPr>
        <p:spPr>
          <a:xfrm>
            <a:off x="2540762" y="2378139"/>
            <a:ext cx="5994400" cy="164968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sz="2200" b="1" dirty="0" smtClean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引入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主从结构的目的</a:t>
            </a:r>
            <a:r>
              <a:rPr lang="en-US" altLang="zh-CN" sz="2200" dirty="0">
                <a:latin typeface="+mn-ea"/>
                <a:sym typeface="Symbol" panose="05050102010706020507" pitchFamily="18" charset="2"/>
              </a:rPr>
              <a:t>: </a:t>
            </a:r>
            <a:r>
              <a:rPr lang="zh-CN" altLang="en-US" sz="2200" dirty="0">
                <a:latin typeface="+mn-ea"/>
              </a:rPr>
              <a:t>避免触发器的空翻</a:t>
            </a:r>
          </a:p>
          <a:p>
            <a:pPr marL="0" lvl="0" indent="0" eaLnBrk="1" hangingPunct="1">
              <a:lnSpc>
                <a:spcPct val="150000"/>
              </a:lnSpc>
              <a:spcBef>
                <a:spcPct val="5000"/>
              </a:spcBef>
              <a:buNone/>
            </a:pPr>
            <a:r>
              <a:rPr lang="zh-CN" altLang="en-US" sz="2200" b="1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主从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结构如何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实现</a:t>
            </a:r>
            <a:endParaRPr lang="zh-CN" altLang="en-US" sz="2200" dirty="0">
              <a:latin typeface="+mn-ea"/>
              <a:sym typeface="Symbol" panose="05050102010706020507" pitchFamily="18" charset="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5000"/>
              </a:spcBef>
              <a:buNone/>
            </a:pPr>
            <a:r>
              <a:rPr lang="zh-CN" altLang="en-US" sz="2200" b="1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■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主从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结构如何避免触发器的空翻。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766509" y="1014349"/>
            <a:ext cx="4592637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1.主从触发器的一般结构</a:t>
            </a:r>
          </a:p>
        </p:txBody>
      </p:sp>
      <p:grpSp>
        <p:nvGrpSpPr>
          <p:cNvPr id="61444" name="Group 129"/>
          <p:cNvGrpSpPr/>
          <p:nvPr/>
        </p:nvGrpSpPr>
        <p:grpSpPr>
          <a:xfrm>
            <a:off x="1603248" y="1846517"/>
            <a:ext cx="7970838" cy="3944937"/>
            <a:chOff x="312" y="1207"/>
            <a:chExt cx="5021" cy="2485"/>
          </a:xfrm>
        </p:grpSpPr>
        <p:grpSp>
          <p:nvGrpSpPr>
            <p:cNvPr id="61446" name="Group 127"/>
            <p:cNvGrpSpPr/>
            <p:nvPr/>
          </p:nvGrpSpPr>
          <p:grpSpPr>
            <a:xfrm>
              <a:off x="312" y="1207"/>
              <a:ext cx="5021" cy="2485"/>
              <a:chOff x="312" y="1207"/>
              <a:chExt cx="5021" cy="2485"/>
            </a:xfrm>
          </p:grpSpPr>
          <p:sp>
            <p:nvSpPr>
              <p:cNvPr id="61461" name="Rectangle 5"/>
              <p:cNvSpPr/>
              <p:nvPr/>
            </p:nvSpPr>
            <p:spPr>
              <a:xfrm>
                <a:off x="2877" y="1499"/>
                <a:ext cx="1821" cy="2079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62" name="Rectangle 6"/>
              <p:cNvSpPr/>
              <p:nvPr/>
            </p:nvSpPr>
            <p:spPr>
              <a:xfrm>
                <a:off x="779" y="1499"/>
                <a:ext cx="1732" cy="2079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grpSp>
            <p:nvGrpSpPr>
              <p:cNvPr id="61463" name="Group 7"/>
              <p:cNvGrpSpPr/>
              <p:nvPr/>
            </p:nvGrpSpPr>
            <p:grpSpPr>
              <a:xfrm>
                <a:off x="1412" y="1772"/>
                <a:ext cx="1396" cy="1277"/>
                <a:chOff x="1478" y="192"/>
                <a:chExt cx="1746" cy="1392"/>
              </a:xfrm>
            </p:grpSpPr>
            <p:grpSp>
              <p:nvGrpSpPr>
                <p:cNvPr id="61544" name="Group 8"/>
                <p:cNvGrpSpPr/>
                <p:nvPr/>
              </p:nvGrpSpPr>
              <p:grpSpPr>
                <a:xfrm>
                  <a:off x="2077" y="192"/>
                  <a:ext cx="399" cy="480"/>
                  <a:chOff x="816" y="1584"/>
                  <a:chExt cx="384" cy="480"/>
                </a:xfrm>
              </p:grpSpPr>
              <p:sp>
                <p:nvSpPr>
                  <p:cNvPr id="61563" name="Rectangle 9"/>
                  <p:cNvSpPr/>
                  <p:nvPr/>
                </p:nvSpPr>
                <p:spPr>
                  <a:xfrm>
                    <a:off x="816" y="1584"/>
                    <a:ext cx="288" cy="48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564" name="Oval 10"/>
                  <p:cNvSpPr/>
                  <p:nvPr/>
                </p:nvSpPr>
                <p:spPr>
                  <a:xfrm>
                    <a:off x="1104" y="1776"/>
                    <a:ext cx="77" cy="7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565" name="Text Box 11"/>
                  <p:cNvSpPr txBox="1"/>
                  <p:nvPr/>
                </p:nvSpPr>
                <p:spPr>
                  <a:xfrm>
                    <a:off x="816" y="1584"/>
                    <a:ext cx="384" cy="31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50000"/>
                      </a:spcBef>
                      <a:buNone/>
                    </a:pPr>
                    <a:r>
                      <a:rPr lang="en-US" altLang="zh-CN" sz="2400" dirty="0">
                        <a:latin typeface="Comic Sans MS" panose="030F0702030302020204" pitchFamily="66" charset="0"/>
                        <a:sym typeface="Symbol" panose="05050102010706020507" pitchFamily="18" charset="2"/>
                      </a:rPr>
                      <a:t>&amp;</a:t>
                    </a:r>
                    <a:endParaRPr lang="en-US" altLang="zh-CN" sz="2400" dirty="0">
                      <a:latin typeface="Comic Sans MS" panose="030F0702030302020204" pitchFamily="66" charset="0"/>
                    </a:endParaRPr>
                  </a:p>
                </p:txBody>
              </p:sp>
            </p:grpSp>
            <p:grpSp>
              <p:nvGrpSpPr>
                <p:cNvPr id="61545" name="Group 12"/>
                <p:cNvGrpSpPr/>
                <p:nvPr/>
              </p:nvGrpSpPr>
              <p:grpSpPr>
                <a:xfrm>
                  <a:off x="2077" y="1104"/>
                  <a:ext cx="399" cy="480"/>
                  <a:chOff x="816" y="1584"/>
                  <a:chExt cx="384" cy="480"/>
                </a:xfrm>
              </p:grpSpPr>
              <p:sp>
                <p:nvSpPr>
                  <p:cNvPr id="61560" name="Rectangle 13"/>
                  <p:cNvSpPr/>
                  <p:nvPr/>
                </p:nvSpPr>
                <p:spPr>
                  <a:xfrm>
                    <a:off x="816" y="1584"/>
                    <a:ext cx="288" cy="48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561" name="Oval 14"/>
                  <p:cNvSpPr/>
                  <p:nvPr/>
                </p:nvSpPr>
                <p:spPr>
                  <a:xfrm>
                    <a:off x="1104" y="1776"/>
                    <a:ext cx="77" cy="7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dirty="0"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61562" name="Text Box 15"/>
                  <p:cNvSpPr txBox="1"/>
                  <p:nvPr/>
                </p:nvSpPr>
                <p:spPr>
                  <a:xfrm>
                    <a:off x="816" y="1584"/>
                    <a:ext cx="384" cy="31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•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–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50000"/>
                      </a:spcBef>
                      <a:buNone/>
                    </a:pPr>
                    <a:r>
                      <a:rPr lang="en-US" altLang="zh-CN" sz="2400" dirty="0">
                        <a:latin typeface="Comic Sans MS" panose="030F0702030302020204" pitchFamily="66" charset="0"/>
                        <a:sym typeface="Symbol" panose="05050102010706020507" pitchFamily="18" charset="2"/>
                      </a:rPr>
                      <a:t>&amp;</a:t>
                    </a:r>
                    <a:endParaRPr lang="en-US" altLang="zh-CN" sz="2400" dirty="0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61546" name="Line 16"/>
                <p:cNvSpPr/>
                <p:nvPr/>
              </p:nvSpPr>
              <p:spPr>
                <a:xfrm>
                  <a:off x="1478" y="336"/>
                  <a:ext cx="599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47" name="Line 17"/>
                <p:cNvSpPr/>
                <p:nvPr/>
              </p:nvSpPr>
              <p:spPr>
                <a:xfrm>
                  <a:off x="1478" y="1392"/>
                  <a:ext cx="599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48" name="Line 18"/>
                <p:cNvSpPr/>
                <p:nvPr/>
              </p:nvSpPr>
              <p:spPr>
                <a:xfrm>
                  <a:off x="1877" y="528"/>
                  <a:ext cx="20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49" name="Line 19"/>
                <p:cNvSpPr/>
                <p:nvPr/>
              </p:nvSpPr>
              <p:spPr>
                <a:xfrm>
                  <a:off x="1877" y="1200"/>
                  <a:ext cx="20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0" name="Line 20"/>
                <p:cNvSpPr/>
                <p:nvPr/>
              </p:nvSpPr>
              <p:spPr>
                <a:xfrm>
                  <a:off x="2476" y="432"/>
                  <a:ext cx="74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1" name="Line 21"/>
                <p:cNvSpPr/>
                <p:nvPr/>
              </p:nvSpPr>
              <p:spPr>
                <a:xfrm>
                  <a:off x="2476" y="1344"/>
                  <a:ext cx="74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2" name="Line 22"/>
                <p:cNvSpPr/>
                <p:nvPr/>
              </p:nvSpPr>
              <p:spPr>
                <a:xfrm flipV="1">
                  <a:off x="1877" y="960"/>
                  <a:ext cx="0" cy="24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3" name="Line 23"/>
                <p:cNvSpPr/>
                <p:nvPr/>
              </p:nvSpPr>
              <p:spPr>
                <a:xfrm flipV="1">
                  <a:off x="1877" y="528"/>
                  <a:ext cx="0" cy="24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4" name="Line 24"/>
                <p:cNvSpPr/>
                <p:nvPr/>
              </p:nvSpPr>
              <p:spPr>
                <a:xfrm flipV="1">
                  <a:off x="1877" y="672"/>
                  <a:ext cx="948" cy="28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5" name="Line 25"/>
                <p:cNvSpPr/>
                <p:nvPr/>
              </p:nvSpPr>
              <p:spPr>
                <a:xfrm flipH="1" flipV="1">
                  <a:off x="1877" y="768"/>
                  <a:ext cx="948" cy="33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6" name="Line 26"/>
                <p:cNvSpPr/>
                <p:nvPr/>
              </p:nvSpPr>
              <p:spPr>
                <a:xfrm flipV="1">
                  <a:off x="2825" y="432"/>
                  <a:ext cx="0" cy="24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7" name="Line 27"/>
                <p:cNvSpPr/>
                <p:nvPr/>
              </p:nvSpPr>
              <p:spPr>
                <a:xfrm flipV="1">
                  <a:off x="2825" y="1104"/>
                  <a:ext cx="0" cy="24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58" name="Oval 28"/>
                <p:cNvSpPr/>
                <p:nvPr/>
              </p:nvSpPr>
              <p:spPr>
                <a:xfrm>
                  <a:off x="2797" y="410"/>
                  <a:ext cx="50" cy="48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59" name="Oval 29"/>
                <p:cNvSpPr/>
                <p:nvPr/>
              </p:nvSpPr>
              <p:spPr>
                <a:xfrm>
                  <a:off x="2802" y="1319"/>
                  <a:ext cx="50" cy="48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61464" name="Text Box 30"/>
              <p:cNvSpPr txBox="1"/>
              <p:nvPr/>
            </p:nvSpPr>
            <p:spPr>
              <a:xfrm>
                <a:off x="395" y="2829"/>
                <a:ext cx="31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S</a:t>
                </a:r>
              </a:p>
            </p:txBody>
          </p:sp>
          <p:sp>
            <p:nvSpPr>
              <p:cNvPr id="61465" name="Text Box 31"/>
              <p:cNvSpPr txBox="1"/>
              <p:nvPr/>
            </p:nvSpPr>
            <p:spPr>
              <a:xfrm>
                <a:off x="395" y="1640"/>
                <a:ext cx="31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R</a:t>
                </a:r>
              </a:p>
            </p:txBody>
          </p:sp>
          <p:sp>
            <p:nvSpPr>
              <p:cNvPr id="61466" name="Text Box 32"/>
              <p:cNvSpPr txBox="1"/>
              <p:nvPr/>
            </p:nvSpPr>
            <p:spPr>
              <a:xfrm>
                <a:off x="1400" y="2438"/>
                <a:ext cx="20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67" name="Text Box 33"/>
              <p:cNvSpPr txBox="1"/>
              <p:nvPr/>
            </p:nvSpPr>
            <p:spPr>
              <a:xfrm>
                <a:off x="2101" y="1688"/>
                <a:ext cx="3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5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68" name="Text Box 34"/>
              <p:cNvSpPr txBox="1"/>
              <p:nvPr/>
            </p:nvSpPr>
            <p:spPr>
              <a:xfrm>
                <a:off x="2101" y="2526"/>
                <a:ext cx="3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6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61469" name="Group 35"/>
              <p:cNvGrpSpPr/>
              <p:nvPr/>
            </p:nvGrpSpPr>
            <p:grpSpPr>
              <a:xfrm>
                <a:off x="1103" y="1684"/>
                <a:ext cx="249" cy="440"/>
                <a:chOff x="1104" y="1200"/>
                <a:chExt cx="288" cy="480"/>
              </a:xfrm>
            </p:grpSpPr>
            <p:sp>
              <p:nvSpPr>
                <p:cNvPr id="61542" name="Rectangle 36"/>
                <p:cNvSpPr/>
                <p:nvPr/>
              </p:nvSpPr>
              <p:spPr>
                <a:xfrm>
                  <a:off x="1104" y="1200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43" name="Text Box 37"/>
                <p:cNvSpPr txBox="1"/>
                <p:nvPr/>
              </p:nvSpPr>
              <p:spPr>
                <a:xfrm>
                  <a:off x="1104" y="1200"/>
                  <a:ext cx="241" cy="3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61470" name="Line 38"/>
              <p:cNvSpPr/>
              <p:nvPr/>
            </p:nvSpPr>
            <p:spPr>
              <a:xfrm>
                <a:off x="604" y="1772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61471" name="Group 40"/>
              <p:cNvGrpSpPr/>
              <p:nvPr/>
            </p:nvGrpSpPr>
            <p:grpSpPr>
              <a:xfrm>
                <a:off x="1103" y="2659"/>
                <a:ext cx="249" cy="440"/>
                <a:chOff x="1104" y="1200"/>
                <a:chExt cx="288" cy="480"/>
              </a:xfrm>
            </p:grpSpPr>
            <p:sp>
              <p:nvSpPr>
                <p:cNvPr id="61540" name="Rectangle 41"/>
                <p:cNvSpPr/>
                <p:nvPr/>
              </p:nvSpPr>
              <p:spPr>
                <a:xfrm>
                  <a:off x="1104" y="1200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41" name="Text Box 42"/>
                <p:cNvSpPr txBox="1"/>
                <p:nvPr/>
              </p:nvSpPr>
              <p:spPr>
                <a:xfrm>
                  <a:off x="1104" y="1200"/>
                  <a:ext cx="241" cy="3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61472" name="Line 44"/>
              <p:cNvSpPr/>
              <p:nvPr/>
            </p:nvSpPr>
            <p:spPr>
              <a:xfrm>
                <a:off x="936" y="2785"/>
                <a:ext cx="16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73" name="Line 45"/>
              <p:cNvSpPr/>
              <p:nvPr/>
            </p:nvSpPr>
            <p:spPr>
              <a:xfrm>
                <a:off x="604" y="2917"/>
                <a:ext cx="49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74" name="Text Box 48"/>
              <p:cNvSpPr txBox="1"/>
              <p:nvPr/>
            </p:nvSpPr>
            <p:spPr>
              <a:xfrm>
                <a:off x="1311" y="1602"/>
                <a:ext cx="3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7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75" name="Text Box 49"/>
              <p:cNvSpPr txBox="1"/>
              <p:nvPr/>
            </p:nvSpPr>
            <p:spPr>
              <a:xfrm>
                <a:off x="1311" y="2614"/>
                <a:ext cx="3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8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76" name="Text Box 50"/>
              <p:cNvSpPr txBox="1"/>
              <p:nvPr/>
            </p:nvSpPr>
            <p:spPr>
              <a:xfrm>
                <a:off x="312" y="3181"/>
                <a:ext cx="39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CP</a:t>
                </a:r>
              </a:p>
            </p:txBody>
          </p:sp>
          <p:sp>
            <p:nvSpPr>
              <p:cNvPr id="61477" name="Line 51"/>
              <p:cNvSpPr/>
              <p:nvPr/>
            </p:nvSpPr>
            <p:spPr>
              <a:xfrm>
                <a:off x="2650" y="1517"/>
                <a:ext cx="0" cy="217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61478" name="Text Box 52"/>
              <p:cNvSpPr txBox="1"/>
              <p:nvPr/>
            </p:nvSpPr>
            <p:spPr>
              <a:xfrm>
                <a:off x="604" y="1207"/>
                <a:ext cx="108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master</a:t>
                </a:r>
              </a:p>
            </p:txBody>
          </p:sp>
          <p:sp>
            <p:nvSpPr>
              <p:cNvPr id="61479" name="Text Box 53"/>
              <p:cNvSpPr txBox="1"/>
              <p:nvPr/>
            </p:nvSpPr>
            <p:spPr>
              <a:xfrm>
                <a:off x="4596" y="1211"/>
                <a:ext cx="66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rgbClr val="2E14EE"/>
                    </a:solidFill>
                    <a:latin typeface="Comic Sans MS" panose="030F0702030302020204" pitchFamily="66" charset="0"/>
                  </a:rPr>
                  <a:t>slave</a:t>
                </a:r>
              </a:p>
            </p:txBody>
          </p:sp>
          <p:grpSp>
            <p:nvGrpSpPr>
              <p:cNvPr id="61480" name="Group 54"/>
              <p:cNvGrpSpPr/>
              <p:nvPr/>
            </p:nvGrpSpPr>
            <p:grpSpPr>
              <a:xfrm>
                <a:off x="4013" y="1772"/>
                <a:ext cx="320" cy="440"/>
                <a:chOff x="816" y="1584"/>
                <a:chExt cx="384" cy="480"/>
              </a:xfrm>
            </p:grpSpPr>
            <p:sp>
              <p:nvSpPr>
                <p:cNvPr id="61537" name="Rectangle 55"/>
                <p:cNvSpPr/>
                <p:nvPr/>
              </p:nvSpPr>
              <p:spPr>
                <a:xfrm>
                  <a:off x="816" y="1584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8" name="Oval 56"/>
                <p:cNvSpPr/>
                <p:nvPr/>
              </p:nvSpPr>
              <p:spPr>
                <a:xfrm>
                  <a:off x="1104" y="1776"/>
                  <a:ext cx="77" cy="7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9" name="Text Box 57"/>
                <p:cNvSpPr txBox="1"/>
                <p:nvPr/>
              </p:nvSpPr>
              <p:spPr>
                <a:xfrm>
                  <a:off x="816" y="1584"/>
                  <a:ext cx="384" cy="3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61481" name="Group 58"/>
              <p:cNvGrpSpPr/>
              <p:nvPr/>
            </p:nvGrpSpPr>
            <p:grpSpPr>
              <a:xfrm>
                <a:off x="4013" y="2609"/>
                <a:ext cx="320" cy="440"/>
                <a:chOff x="816" y="1584"/>
                <a:chExt cx="384" cy="480"/>
              </a:xfrm>
            </p:grpSpPr>
            <p:sp>
              <p:nvSpPr>
                <p:cNvPr id="61534" name="Rectangle 59"/>
                <p:cNvSpPr/>
                <p:nvPr/>
              </p:nvSpPr>
              <p:spPr>
                <a:xfrm>
                  <a:off x="816" y="1584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5" name="Oval 60"/>
                <p:cNvSpPr/>
                <p:nvPr/>
              </p:nvSpPr>
              <p:spPr>
                <a:xfrm>
                  <a:off x="1104" y="1776"/>
                  <a:ext cx="77" cy="7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6" name="Text Box 61"/>
                <p:cNvSpPr txBox="1"/>
                <p:nvPr/>
              </p:nvSpPr>
              <p:spPr>
                <a:xfrm>
                  <a:off x="816" y="1584"/>
                  <a:ext cx="384" cy="3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61482" name="Line 62"/>
              <p:cNvSpPr/>
              <p:nvPr/>
            </p:nvSpPr>
            <p:spPr>
              <a:xfrm>
                <a:off x="3534" y="1960"/>
                <a:ext cx="47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3" name="Line 63"/>
              <p:cNvSpPr/>
              <p:nvPr/>
            </p:nvSpPr>
            <p:spPr>
              <a:xfrm>
                <a:off x="3534" y="2817"/>
                <a:ext cx="47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4" name="Line 64"/>
              <p:cNvSpPr/>
              <p:nvPr/>
            </p:nvSpPr>
            <p:spPr>
              <a:xfrm>
                <a:off x="3853" y="2080"/>
                <a:ext cx="1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5" name="Line 65"/>
              <p:cNvSpPr/>
              <p:nvPr/>
            </p:nvSpPr>
            <p:spPr>
              <a:xfrm>
                <a:off x="3853" y="2697"/>
                <a:ext cx="1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6" name="Line 66"/>
              <p:cNvSpPr/>
              <p:nvPr/>
            </p:nvSpPr>
            <p:spPr>
              <a:xfrm>
                <a:off x="4333" y="1992"/>
                <a:ext cx="59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7" name="Line 67"/>
              <p:cNvSpPr/>
              <p:nvPr/>
            </p:nvSpPr>
            <p:spPr>
              <a:xfrm>
                <a:off x="4333" y="2829"/>
                <a:ext cx="59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8" name="Line 68"/>
              <p:cNvSpPr/>
              <p:nvPr/>
            </p:nvSpPr>
            <p:spPr>
              <a:xfrm flipV="1">
                <a:off x="3853" y="2477"/>
                <a:ext cx="0" cy="2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89" name="Line 69"/>
              <p:cNvSpPr/>
              <p:nvPr/>
            </p:nvSpPr>
            <p:spPr>
              <a:xfrm flipV="1">
                <a:off x="3853" y="2080"/>
                <a:ext cx="0" cy="2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90" name="Line 70"/>
              <p:cNvSpPr/>
              <p:nvPr/>
            </p:nvSpPr>
            <p:spPr>
              <a:xfrm flipV="1">
                <a:off x="3853" y="2212"/>
                <a:ext cx="759" cy="26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91" name="Line 71"/>
              <p:cNvSpPr/>
              <p:nvPr/>
            </p:nvSpPr>
            <p:spPr>
              <a:xfrm flipH="1" flipV="1">
                <a:off x="3853" y="2300"/>
                <a:ext cx="759" cy="309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92" name="Line 72"/>
              <p:cNvSpPr/>
              <p:nvPr/>
            </p:nvSpPr>
            <p:spPr>
              <a:xfrm flipV="1">
                <a:off x="4612" y="1992"/>
                <a:ext cx="0" cy="2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93" name="Line 73"/>
              <p:cNvSpPr/>
              <p:nvPr/>
            </p:nvSpPr>
            <p:spPr>
              <a:xfrm flipV="1">
                <a:off x="4612" y="2609"/>
                <a:ext cx="0" cy="2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94" name="Oval 74"/>
              <p:cNvSpPr/>
              <p:nvPr/>
            </p:nvSpPr>
            <p:spPr>
              <a:xfrm>
                <a:off x="4589" y="1972"/>
                <a:ext cx="40" cy="44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95" name="Oval 75"/>
              <p:cNvSpPr/>
              <p:nvPr/>
            </p:nvSpPr>
            <p:spPr>
              <a:xfrm>
                <a:off x="4593" y="2806"/>
                <a:ext cx="40" cy="44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96" name="Text Box 76"/>
              <p:cNvSpPr txBox="1"/>
              <p:nvPr/>
            </p:nvSpPr>
            <p:spPr>
              <a:xfrm>
                <a:off x="4913" y="1860"/>
                <a:ext cx="29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Q</a:t>
                </a:r>
              </a:p>
            </p:txBody>
          </p:sp>
          <p:sp>
            <p:nvSpPr>
              <p:cNvPr id="61497" name="Text Box 77"/>
              <p:cNvSpPr txBox="1"/>
              <p:nvPr/>
            </p:nvSpPr>
            <p:spPr>
              <a:xfrm>
                <a:off x="3504" y="2434"/>
                <a:ext cx="2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98" name="Text Box 78"/>
              <p:cNvSpPr txBox="1"/>
              <p:nvPr/>
            </p:nvSpPr>
            <p:spPr>
              <a:xfrm>
                <a:off x="4205" y="1684"/>
                <a:ext cx="3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1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99" name="Text Box 79"/>
              <p:cNvSpPr txBox="1"/>
              <p:nvPr/>
            </p:nvSpPr>
            <p:spPr>
              <a:xfrm>
                <a:off x="4205" y="2520"/>
                <a:ext cx="3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2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61500" name="Group 80"/>
              <p:cNvGrpSpPr/>
              <p:nvPr/>
            </p:nvGrpSpPr>
            <p:grpSpPr>
              <a:xfrm>
                <a:off x="3206" y="1727"/>
                <a:ext cx="250" cy="441"/>
                <a:chOff x="1104" y="1200"/>
                <a:chExt cx="288" cy="480"/>
              </a:xfrm>
            </p:grpSpPr>
            <p:sp>
              <p:nvSpPr>
                <p:cNvPr id="61532" name="Rectangle 81"/>
                <p:cNvSpPr/>
                <p:nvPr/>
              </p:nvSpPr>
              <p:spPr>
                <a:xfrm>
                  <a:off x="1104" y="1200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3" name="Text Box 82"/>
                <p:cNvSpPr txBox="1"/>
                <p:nvPr/>
              </p:nvSpPr>
              <p:spPr>
                <a:xfrm>
                  <a:off x="1104" y="1200"/>
                  <a:ext cx="240" cy="31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61501" name="Group 84"/>
              <p:cNvGrpSpPr/>
              <p:nvPr/>
            </p:nvGrpSpPr>
            <p:grpSpPr>
              <a:xfrm>
                <a:off x="3206" y="2621"/>
                <a:ext cx="250" cy="440"/>
                <a:chOff x="1104" y="1200"/>
                <a:chExt cx="288" cy="480"/>
              </a:xfrm>
            </p:grpSpPr>
            <p:sp>
              <p:nvSpPr>
                <p:cNvPr id="61530" name="Rectangle 85"/>
                <p:cNvSpPr/>
                <p:nvPr/>
              </p:nvSpPr>
              <p:spPr>
                <a:xfrm>
                  <a:off x="1104" y="1200"/>
                  <a:ext cx="288" cy="48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None/>
                  </a:pPr>
                  <a:endParaRPr lang="zh-CN" altLang="en-US" dirty="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61531" name="Text Box 86"/>
                <p:cNvSpPr txBox="1"/>
                <p:nvPr/>
              </p:nvSpPr>
              <p:spPr>
                <a:xfrm>
                  <a:off x="1104" y="1200"/>
                  <a:ext cx="240" cy="31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latin typeface="Comic Sans MS" panose="030F0702030302020204" pitchFamily="66" charset="0"/>
                      <a:sym typeface="Symbol" panose="05050102010706020507" pitchFamily="18" charset="2"/>
                    </a:rPr>
                    <a:t>&amp;</a:t>
                  </a:r>
                  <a:endParaRPr lang="en-US" altLang="zh-CN" sz="2400" dirty="0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61502" name="Text Box 89"/>
              <p:cNvSpPr txBox="1"/>
              <p:nvPr/>
            </p:nvSpPr>
            <p:spPr>
              <a:xfrm>
                <a:off x="3415" y="1596"/>
                <a:ext cx="33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3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03" name="Text Box 90"/>
              <p:cNvSpPr txBox="1"/>
              <p:nvPr/>
            </p:nvSpPr>
            <p:spPr>
              <a:xfrm>
                <a:off x="3463" y="2560"/>
                <a:ext cx="333" cy="28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4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04" name="Line 95"/>
              <p:cNvSpPr/>
              <p:nvPr/>
            </p:nvSpPr>
            <p:spPr>
              <a:xfrm>
                <a:off x="2808" y="2829"/>
                <a:ext cx="0" cy="17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505" name="Line 96"/>
              <p:cNvSpPr/>
              <p:nvPr/>
            </p:nvSpPr>
            <p:spPr>
              <a:xfrm>
                <a:off x="2808" y="3005"/>
                <a:ext cx="39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506" name="Line 97"/>
              <p:cNvSpPr/>
              <p:nvPr/>
            </p:nvSpPr>
            <p:spPr>
              <a:xfrm>
                <a:off x="2808" y="1772"/>
                <a:ext cx="39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507" name="Line 98"/>
              <p:cNvSpPr/>
              <p:nvPr/>
            </p:nvSpPr>
            <p:spPr>
              <a:xfrm flipV="1">
                <a:off x="2808" y="1772"/>
                <a:ext cx="0" cy="22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508" name="Oval 99"/>
              <p:cNvSpPr/>
              <p:nvPr/>
            </p:nvSpPr>
            <p:spPr>
              <a:xfrm>
                <a:off x="1352" y="2850"/>
                <a:ext cx="64" cy="6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509" name="Oval 100"/>
              <p:cNvSpPr/>
              <p:nvPr/>
            </p:nvSpPr>
            <p:spPr>
              <a:xfrm>
                <a:off x="1352" y="1881"/>
                <a:ext cx="64" cy="6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510" name="Oval 101"/>
              <p:cNvSpPr/>
              <p:nvPr/>
            </p:nvSpPr>
            <p:spPr>
              <a:xfrm>
                <a:off x="3453" y="2794"/>
                <a:ext cx="63" cy="6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511" name="Oval 102"/>
              <p:cNvSpPr/>
              <p:nvPr/>
            </p:nvSpPr>
            <p:spPr>
              <a:xfrm>
                <a:off x="3474" y="1937"/>
                <a:ext cx="63" cy="67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512" name="Text Box 105"/>
              <p:cNvSpPr txBox="1"/>
              <p:nvPr/>
            </p:nvSpPr>
            <p:spPr>
              <a:xfrm>
                <a:off x="2508" y="2560"/>
                <a:ext cx="508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1600" dirty="0">
                    <a:solidFill>
                      <a:srgbClr val="CC0000"/>
                    </a:solidFill>
                    <a:latin typeface="Comic Sans MS" panose="030F0702030302020204" pitchFamily="66" charset="0"/>
                  </a:rPr>
                  <a:t>MQ</a:t>
                </a:r>
              </a:p>
            </p:txBody>
          </p:sp>
          <p:sp>
            <p:nvSpPr>
              <p:cNvPr id="61513" name="Text Box 106"/>
              <p:cNvSpPr txBox="1"/>
              <p:nvPr/>
            </p:nvSpPr>
            <p:spPr>
              <a:xfrm>
                <a:off x="4920" y="2654"/>
                <a:ext cx="41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Q</a:t>
                </a:r>
              </a:p>
            </p:txBody>
          </p:sp>
          <p:sp>
            <p:nvSpPr>
              <p:cNvPr id="61514" name="Text Box 107"/>
              <p:cNvSpPr txBox="1"/>
              <p:nvPr/>
            </p:nvSpPr>
            <p:spPr>
              <a:xfrm>
                <a:off x="2506" y="2015"/>
                <a:ext cx="37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1600" b="1" dirty="0">
                    <a:solidFill>
                      <a:srgbClr val="CC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MQ</a:t>
                </a:r>
              </a:p>
            </p:txBody>
          </p:sp>
          <p:sp>
            <p:nvSpPr>
              <p:cNvPr id="61515" name="Line 108"/>
              <p:cNvSpPr/>
              <p:nvPr/>
            </p:nvSpPr>
            <p:spPr>
              <a:xfrm>
                <a:off x="2536" y="2040"/>
                <a:ext cx="272" cy="0"/>
              </a:xfrm>
              <a:prstGeom prst="line">
                <a:avLst/>
              </a:prstGeom>
              <a:ln w="254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516" name="Line 109"/>
              <p:cNvSpPr/>
              <p:nvPr/>
            </p:nvSpPr>
            <p:spPr>
              <a:xfrm flipV="1">
                <a:off x="4979" y="1904"/>
                <a:ext cx="154" cy="0"/>
              </a:xfrm>
              <a:prstGeom prst="line">
                <a:avLst/>
              </a:prstGeom>
              <a:ln w="254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61517" name="Group 110"/>
              <p:cNvGrpSpPr/>
              <p:nvPr/>
            </p:nvGrpSpPr>
            <p:grpSpPr>
              <a:xfrm>
                <a:off x="1766" y="1315"/>
                <a:ext cx="2392" cy="2263"/>
                <a:chOff x="1766" y="1315"/>
                <a:chExt cx="2392" cy="2263"/>
              </a:xfrm>
            </p:grpSpPr>
            <p:sp>
              <p:nvSpPr>
                <p:cNvPr id="61518" name="Rectangle 111" descr="深色下对角线"/>
                <p:cNvSpPr/>
                <p:nvPr/>
              </p:nvSpPr>
              <p:spPr>
                <a:xfrm>
                  <a:off x="3850" y="3291"/>
                  <a:ext cx="308" cy="28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ahoma" panose="020B0604030504040204" pitchFamily="34" charset="0"/>
                    </a:rPr>
                    <a:t>S</a:t>
                  </a:r>
                  <a:r>
                    <a:rPr lang="en-US" altLang="zh-CN" sz="1800" baseline="-25000" dirty="0">
                      <a:latin typeface="Tahoma" panose="020B0604030504040204" pitchFamily="34" charset="0"/>
                    </a:rPr>
                    <a:t>D</a:t>
                  </a:r>
                </a:p>
              </p:txBody>
            </p:sp>
            <p:sp>
              <p:nvSpPr>
                <p:cNvPr id="61519" name="Line 112"/>
                <p:cNvSpPr/>
                <p:nvPr/>
              </p:nvSpPr>
              <p:spPr>
                <a:xfrm flipH="1">
                  <a:off x="3853" y="1836"/>
                  <a:ext cx="16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0" name="Line 113"/>
                <p:cNvSpPr/>
                <p:nvPr/>
              </p:nvSpPr>
              <p:spPr>
                <a:xfrm flipH="1">
                  <a:off x="3853" y="2947"/>
                  <a:ext cx="160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1" name="Line 114"/>
                <p:cNvSpPr/>
                <p:nvPr/>
              </p:nvSpPr>
              <p:spPr>
                <a:xfrm flipV="1">
                  <a:off x="3853" y="1451"/>
                  <a:ext cx="0" cy="385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2" name="Line 115"/>
                <p:cNvSpPr/>
                <p:nvPr/>
              </p:nvSpPr>
              <p:spPr>
                <a:xfrm flipV="1">
                  <a:off x="3853" y="2948"/>
                  <a:ext cx="0" cy="385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3" name="Line 116"/>
                <p:cNvSpPr/>
                <p:nvPr/>
              </p:nvSpPr>
              <p:spPr>
                <a:xfrm flipH="1">
                  <a:off x="1766" y="3175"/>
                  <a:ext cx="20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4" name="Line 117"/>
                <p:cNvSpPr/>
                <p:nvPr/>
              </p:nvSpPr>
              <p:spPr>
                <a:xfrm flipH="1">
                  <a:off x="1769" y="1587"/>
                  <a:ext cx="20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5" name="Line 118"/>
                <p:cNvSpPr/>
                <p:nvPr/>
              </p:nvSpPr>
              <p:spPr>
                <a:xfrm flipV="1">
                  <a:off x="1766" y="2968"/>
                  <a:ext cx="3" cy="20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6" name="Line 119"/>
                <p:cNvSpPr/>
                <p:nvPr/>
              </p:nvSpPr>
              <p:spPr>
                <a:xfrm flipV="1">
                  <a:off x="1766" y="1586"/>
                  <a:ext cx="1" cy="25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7" name="Line 120"/>
                <p:cNvSpPr/>
                <p:nvPr/>
              </p:nvSpPr>
              <p:spPr>
                <a:xfrm flipH="1">
                  <a:off x="1769" y="2968"/>
                  <a:ext cx="10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8" name="Line 121"/>
                <p:cNvSpPr/>
                <p:nvPr/>
              </p:nvSpPr>
              <p:spPr>
                <a:xfrm flipH="1">
                  <a:off x="1775" y="1836"/>
                  <a:ext cx="108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1529" name="Rectangle 122" descr="深色下对角线"/>
                <p:cNvSpPr/>
                <p:nvPr/>
              </p:nvSpPr>
              <p:spPr>
                <a:xfrm>
                  <a:off x="3850" y="1315"/>
                  <a:ext cx="308" cy="28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ahoma" panose="020B0604030504040204" pitchFamily="34" charset="0"/>
                    </a:rPr>
                    <a:t>R</a:t>
                  </a:r>
                  <a:r>
                    <a:rPr lang="en-US" altLang="zh-CN" sz="1800" baseline="-25000" dirty="0">
                      <a:latin typeface="Tahoma" panose="020B0604030504040204" pitchFamily="34" charset="0"/>
                    </a:rPr>
                    <a:t>D</a:t>
                  </a:r>
                </a:p>
              </p:txBody>
            </p:sp>
          </p:grpSp>
        </p:grpSp>
        <p:grpSp>
          <p:nvGrpSpPr>
            <p:cNvPr id="61447" name="Group 128"/>
            <p:cNvGrpSpPr/>
            <p:nvPr/>
          </p:nvGrpSpPr>
          <p:grpSpPr>
            <a:xfrm>
              <a:off x="604" y="1948"/>
              <a:ext cx="2609" cy="1611"/>
              <a:chOff x="604" y="1948"/>
              <a:chExt cx="2609" cy="1611"/>
            </a:xfrm>
          </p:grpSpPr>
          <p:sp>
            <p:nvSpPr>
              <p:cNvPr id="61448" name="Oval 39"/>
              <p:cNvSpPr/>
              <p:nvPr/>
            </p:nvSpPr>
            <p:spPr>
              <a:xfrm>
                <a:off x="913" y="2764"/>
                <a:ext cx="42" cy="44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49" name="Line 43"/>
              <p:cNvSpPr/>
              <p:nvPr/>
            </p:nvSpPr>
            <p:spPr>
              <a:xfrm>
                <a:off x="936" y="1948"/>
                <a:ext cx="16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0" name="Line 46"/>
              <p:cNvSpPr/>
              <p:nvPr/>
            </p:nvSpPr>
            <p:spPr>
              <a:xfrm>
                <a:off x="936" y="1953"/>
                <a:ext cx="0" cy="136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1" name="Line 47"/>
              <p:cNvSpPr/>
              <p:nvPr/>
            </p:nvSpPr>
            <p:spPr>
              <a:xfrm flipH="1">
                <a:off x="604" y="3314"/>
                <a:ext cx="60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2" name="Oval 83"/>
              <p:cNvSpPr/>
              <p:nvPr/>
            </p:nvSpPr>
            <p:spPr>
              <a:xfrm>
                <a:off x="2997" y="2762"/>
                <a:ext cx="42" cy="44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53" name="Line 87"/>
              <p:cNvSpPr/>
              <p:nvPr/>
            </p:nvSpPr>
            <p:spPr>
              <a:xfrm>
                <a:off x="3016" y="1948"/>
                <a:ext cx="19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4" name="Line 88"/>
              <p:cNvSpPr/>
              <p:nvPr/>
            </p:nvSpPr>
            <p:spPr>
              <a:xfrm>
                <a:off x="3039" y="2785"/>
                <a:ext cx="167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5" name="Rectangle 91"/>
              <p:cNvSpPr/>
              <p:nvPr/>
            </p:nvSpPr>
            <p:spPr>
              <a:xfrm>
                <a:off x="1206" y="3175"/>
                <a:ext cx="210" cy="359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en-US" altLang="zh-CN" sz="1800" dirty="0">
                    <a:latin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61456" name="Oval 92"/>
              <p:cNvSpPr/>
              <p:nvPr/>
            </p:nvSpPr>
            <p:spPr>
              <a:xfrm>
                <a:off x="1409" y="3291"/>
                <a:ext cx="62" cy="66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57" name="Oval 93"/>
              <p:cNvSpPr/>
              <p:nvPr/>
            </p:nvSpPr>
            <p:spPr>
              <a:xfrm>
                <a:off x="917" y="3288"/>
                <a:ext cx="41" cy="4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61458" name="Line 94"/>
              <p:cNvSpPr/>
              <p:nvPr/>
            </p:nvSpPr>
            <p:spPr>
              <a:xfrm>
                <a:off x="1471" y="3314"/>
                <a:ext cx="154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1459" name="Text Box 103"/>
              <p:cNvSpPr txBox="1"/>
              <p:nvPr/>
            </p:nvSpPr>
            <p:spPr>
              <a:xfrm>
                <a:off x="1457" y="3271"/>
                <a:ext cx="3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Comic Sans MS" panose="030F0702030302020204" pitchFamily="66" charset="0"/>
                  </a:rPr>
                  <a:t>G</a:t>
                </a:r>
                <a:r>
                  <a:rPr lang="en-US" altLang="zh-CN" sz="2400" baseline="-25000" dirty="0">
                    <a:latin typeface="Comic Sans MS" panose="030F0702030302020204" pitchFamily="66" charset="0"/>
                  </a:rPr>
                  <a:t>9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460" name="Line 104"/>
              <p:cNvSpPr/>
              <p:nvPr/>
            </p:nvSpPr>
            <p:spPr>
              <a:xfrm>
                <a:off x="3016" y="1948"/>
                <a:ext cx="0" cy="136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876237" y="1060069"/>
            <a:ext cx="4024947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.主从触发器的工作机制</a:t>
            </a:r>
          </a:p>
        </p:txBody>
      </p:sp>
      <p:sp>
        <p:nvSpPr>
          <p:cNvPr id="137" name="Oval 144"/>
          <p:cNvSpPr/>
          <p:nvPr/>
        </p:nvSpPr>
        <p:spPr>
          <a:xfrm>
            <a:off x="3557016" y="3251264"/>
            <a:ext cx="341313" cy="32385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28032" y="5010912"/>
            <a:ext cx="256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3438F6"/>
                </a:solidFill>
              </a:rPr>
              <a:t>主工作，重不工作</a:t>
            </a:r>
            <a:endParaRPr lang="zh-CN" altLang="en-US" sz="2200" dirty="0">
              <a:solidFill>
                <a:srgbClr val="3438F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6360" y="2066544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</a:t>
            </a:r>
            <a:endParaRPr lang="zh-CN" altLang="en-US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946392" y="2063496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endParaRPr lang="zh-CN" altLang="en-US" dirty="0"/>
          </a:p>
        </p:txBody>
      </p:sp>
      <p:grpSp>
        <p:nvGrpSpPr>
          <p:cNvPr id="375" name="Group 11"/>
          <p:cNvGrpSpPr/>
          <p:nvPr/>
        </p:nvGrpSpPr>
        <p:grpSpPr>
          <a:xfrm>
            <a:off x="3838321" y="2401951"/>
            <a:ext cx="4321175" cy="2566988"/>
            <a:chOff x="725" y="1564"/>
            <a:chExt cx="2240" cy="1489"/>
          </a:xfrm>
        </p:grpSpPr>
        <p:sp>
          <p:nvSpPr>
            <p:cNvPr id="376" name="AutoShape 12"/>
            <p:cNvSpPr>
              <a:spLocks noChangeAspect="1" noTextEdit="1"/>
            </p:cNvSpPr>
            <p:nvPr/>
          </p:nvSpPr>
          <p:spPr>
            <a:xfrm>
              <a:off x="725" y="1565"/>
              <a:ext cx="2238" cy="14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7" name="Line 13"/>
            <p:cNvSpPr/>
            <p:nvPr/>
          </p:nvSpPr>
          <p:spPr>
            <a:xfrm>
              <a:off x="2608" y="2453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8" name="Line 14"/>
            <p:cNvSpPr/>
            <p:nvPr/>
          </p:nvSpPr>
          <p:spPr>
            <a:xfrm>
              <a:off x="1689" y="2787"/>
              <a:ext cx="28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9" name="Line 15"/>
            <p:cNvSpPr/>
            <p:nvPr/>
          </p:nvSpPr>
          <p:spPr>
            <a:xfrm>
              <a:off x="2608" y="1910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0" name="Line 16"/>
            <p:cNvSpPr/>
            <p:nvPr/>
          </p:nvSpPr>
          <p:spPr>
            <a:xfrm>
              <a:off x="1676" y="1910"/>
              <a:ext cx="37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1" name="Line 17"/>
            <p:cNvSpPr/>
            <p:nvPr/>
          </p:nvSpPr>
          <p:spPr>
            <a:xfrm flipV="1">
              <a:off x="1417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2" name="Oval 18"/>
            <p:cNvSpPr/>
            <p:nvPr/>
          </p:nvSpPr>
          <p:spPr>
            <a:xfrm>
              <a:off x="1681" y="1889"/>
              <a:ext cx="43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83" name="Line 19"/>
            <p:cNvSpPr/>
            <p:nvPr/>
          </p:nvSpPr>
          <p:spPr>
            <a:xfrm flipH="1">
              <a:off x="1417" y="2038"/>
              <a:ext cx="391" cy="2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" name="Line 20"/>
            <p:cNvSpPr/>
            <p:nvPr/>
          </p:nvSpPr>
          <p:spPr>
            <a:xfrm flipH="1" flipV="1">
              <a:off x="1417" y="2069"/>
              <a:ext cx="393" cy="23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5" name="Line 21"/>
            <p:cNvSpPr/>
            <p:nvPr/>
          </p:nvSpPr>
          <p:spPr>
            <a:xfrm flipV="1">
              <a:off x="1810" y="1911"/>
              <a:ext cx="1" cy="12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6" name="Line 22"/>
            <p:cNvSpPr/>
            <p:nvPr/>
          </p:nvSpPr>
          <p:spPr>
            <a:xfrm>
              <a:off x="1417" y="1976"/>
              <a:ext cx="97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7" name="Line 23"/>
            <p:cNvSpPr/>
            <p:nvPr/>
          </p:nvSpPr>
          <p:spPr>
            <a:xfrm>
              <a:off x="1341" y="1841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8" name="Line 24"/>
            <p:cNvSpPr/>
            <p:nvPr/>
          </p:nvSpPr>
          <p:spPr>
            <a:xfrm>
              <a:off x="1716" y="2455"/>
              <a:ext cx="32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9" name="Oval 25"/>
            <p:cNvSpPr/>
            <p:nvPr/>
          </p:nvSpPr>
          <p:spPr>
            <a:xfrm>
              <a:off x="1693" y="2434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0" name="Line 26"/>
            <p:cNvSpPr/>
            <p:nvPr/>
          </p:nvSpPr>
          <p:spPr>
            <a:xfrm>
              <a:off x="1344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1" name="Line 27"/>
            <p:cNvSpPr/>
            <p:nvPr/>
          </p:nvSpPr>
          <p:spPr>
            <a:xfrm>
              <a:off x="1418" y="2386"/>
              <a:ext cx="95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2" name="Line 28"/>
            <p:cNvSpPr/>
            <p:nvPr/>
          </p:nvSpPr>
          <p:spPr>
            <a:xfrm flipV="1">
              <a:off x="1417" y="2288"/>
              <a:ext cx="1" cy="9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3" name="Line 29"/>
            <p:cNvSpPr/>
            <p:nvPr/>
          </p:nvSpPr>
          <p:spPr>
            <a:xfrm flipV="1">
              <a:off x="1810" y="2298"/>
              <a:ext cx="1" cy="15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4" name="Oval 30"/>
            <p:cNvSpPr/>
            <p:nvPr/>
          </p:nvSpPr>
          <p:spPr>
            <a:xfrm>
              <a:off x="1797" y="1896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5" name="Oval 31"/>
            <p:cNvSpPr/>
            <p:nvPr/>
          </p:nvSpPr>
          <p:spPr>
            <a:xfrm>
              <a:off x="1797" y="2442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6" name="Oval 32"/>
            <p:cNvSpPr/>
            <p:nvPr/>
          </p:nvSpPr>
          <p:spPr>
            <a:xfrm>
              <a:off x="1325" y="2496"/>
              <a:ext cx="42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7" name="Oval 33"/>
            <p:cNvSpPr/>
            <p:nvPr/>
          </p:nvSpPr>
          <p:spPr>
            <a:xfrm>
              <a:off x="1314" y="1822"/>
              <a:ext cx="41" cy="4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98" name="Line 34"/>
            <p:cNvSpPr/>
            <p:nvPr/>
          </p:nvSpPr>
          <p:spPr>
            <a:xfrm>
              <a:off x="1067" y="1904"/>
              <a:ext cx="6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" name="Line 35"/>
            <p:cNvSpPr/>
            <p:nvPr/>
          </p:nvSpPr>
          <p:spPr>
            <a:xfrm>
              <a:off x="932" y="1769"/>
              <a:ext cx="21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0" name="Line 36"/>
            <p:cNvSpPr/>
            <p:nvPr/>
          </p:nvSpPr>
          <p:spPr>
            <a:xfrm>
              <a:off x="1066" y="1905"/>
              <a:ext cx="1" cy="88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1" name="Line 37"/>
            <p:cNvSpPr/>
            <p:nvPr/>
          </p:nvSpPr>
          <p:spPr>
            <a:xfrm>
              <a:off x="1078" y="245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" name="Line 38"/>
            <p:cNvSpPr/>
            <p:nvPr/>
          </p:nvSpPr>
          <p:spPr>
            <a:xfrm flipV="1">
              <a:off x="930" y="2588"/>
              <a:ext cx="214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3" name="Oval 39"/>
            <p:cNvSpPr/>
            <p:nvPr/>
          </p:nvSpPr>
          <p:spPr>
            <a:xfrm>
              <a:off x="1054" y="2152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04" name="Line 40"/>
            <p:cNvSpPr/>
            <p:nvPr/>
          </p:nvSpPr>
          <p:spPr>
            <a:xfrm>
              <a:off x="921" y="2170"/>
              <a:ext cx="149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5" name="Line 41"/>
            <p:cNvSpPr/>
            <p:nvPr/>
          </p:nvSpPr>
          <p:spPr>
            <a:xfrm>
              <a:off x="2236" y="1848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6" name="Line 42"/>
            <p:cNvSpPr/>
            <p:nvPr/>
          </p:nvSpPr>
          <p:spPr>
            <a:xfrm>
              <a:off x="2239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7" name="Oval 43"/>
            <p:cNvSpPr/>
            <p:nvPr/>
          </p:nvSpPr>
          <p:spPr>
            <a:xfrm>
              <a:off x="2216" y="1827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08" name="Line 44"/>
            <p:cNvSpPr/>
            <p:nvPr/>
          </p:nvSpPr>
          <p:spPr>
            <a:xfrm flipV="1">
              <a:off x="1970" y="1776"/>
              <a:ext cx="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9" name="Line 45"/>
            <p:cNvSpPr/>
            <p:nvPr/>
          </p:nvSpPr>
          <p:spPr>
            <a:xfrm>
              <a:off x="1970" y="1778"/>
              <a:ext cx="1" cy="100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0" name="Oval 46"/>
            <p:cNvSpPr/>
            <p:nvPr/>
          </p:nvSpPr>
          <p:spPr>
            <a:xfrm>
              <a:off x="1059" y="2437"/>
              <a:ext cx="28" cy="28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11" name="Oval 47"/>
            <p:cNvSpPr/>
            <p:nvPr/>
          </p:nvSpPr>
          <p:spPr>
            <a:xfrm>
              <a:off x="1672" y="2767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12" name="Line 48"/>
            <p:cNvSpPr/>
            <p:nvPr/>
          </p:nvSpPr>
          <p:spPr>
            <a:xfrm>
              <a:off x="1071" y="2794"/>
              <a:ext cx="47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3" name="Oval 49"/>
            <p:cNvSpPr/>
            <p:nvPr/>
          </p:nvSpPr>
          <p:spPr>
            <a:xfrm>
              <a:off x="2216" y="2496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14" name="Line 50"/>
            <p:cNvSpPr/>
            <p:nvPr/>
          </p:nvSpPr>
          <p:spPr>
            <a:xfrm flipV="1">
              <a:off x="1968" y="2575"/>
              <a:ext cx="73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5" name="Oval 51"/>
            <p:cNvSpPr/>
            <p:nvPr/>
          </p:nvSpPr>
          <p:spPr>
            <a:xfrm>
              <a:off x="1957" y="2560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16" name="Oval 52"/>
            <p:cNvSpPr/>
            <p:nvPr/>
          </p:nvSpPr>
          <p:spPr>
            <a:xfrm>
              <a:off x="2584" y="1889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17" name="Line 53"/>
            <p:cNvSpPr/>
            <p:nvPr/>
          </p:nvSpPr>
          <p:spPr>
            <a:xfrm flipV="1">
              <a:off x="2310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8" name="Line 54"/>
            <p:cNvSpPr/>
            <p:nvPr/>
          </p:nvSpPr>
          <p:spPr>
            <a:xfrm flipH="1">
              <a:off x="2309" y="2037"/>
              <a:ext cx="394" cy="2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9" name="Line 55"/>
            <p:cNvSpPr/>
            <p:nvPr/>
          </p:nvSpPr>
          <p:spPr>
            <a:xfrm flipH="1" flipV="1">
              <a:off x="2309" y="2069"/>
              <a:ext cx="394" cy="2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0" name="Line 56"/>
            <p:cNvSpPr/>
            <p:nvPr/>
          </p:nvSpPr>
          <p:spPr>
            <a:xfrm flipV="1">
              <a:off x="2703" y="1912"/>
              <a:ext cx="1" cy="12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1" name="Line 57"/>
            <p:cNvSpPr/>
            <p:nvPr/>
          </p:nvSpPr>
          <p:spPr>
            <a:xfrm>
              <a:off x="2311" y="1976"/>
              <a:ext cx="97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2" name="Oval 58"/>
            <p:cNvSpPr/>
            <p:nvPr/>
          </p:nvSpPr>
          <p:spPr>
            <a:xfrm>
              <a:off x="2585" y="2432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23" name="Line 59"/>
            <p:cNvSpPr/>
            <p:nvPr/>
          </p:nvSpPr>
          <p:spPr>
            <a:xfrm>
              <a:off x="2310" y="2388"/>
              <a:ext cx="96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4" name="Line 60"/>
            <p:cNvSpPr/>
            <p:nvPr/>
          </p:nvSpPr>
          <p:spPr>
            <a:xfrm flipH="1" flipV="1">
              <a:off x="2310" y="2288"/>
              <a:ext cx="1" cy="1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5" name="Line 61"/>
            <p:cNvSpPr/>
            <p:nvPr/>
          </p:nvSpPr>
          <p:spPr>
            <a:xfrm flipV="1">
              <a:off x="2703" y="2299"/>
              <a:ext cx="1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6" name="Oval 62"/>
            <p:cNvSpPr/>
            <p:nvPr/>
          </p:nvSpPr>
          <p:spPr>
            <a:xfrm>
              <a:off x="2689" y="1896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27" name="Oval 63"/>
            <p:cNvSpPr/>
            <p:nvPr/>
          </p:nvSpPr>
          <p:spPr>
            <a:xfrm>
              <a:off x="2689" y="2442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28" name="Rectangle 64"/>
            <p:cNvSpPr/>
            <p:nvPr/>
          </p:nvSpPr>
          <p:spPr>
            <a:xfrm>
              <a:off x="1505" y="1785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29" name="Rectangle 65"/>
            <p:cNvSpPr/>
            <p:nvPr/>
          </p:nvSpPr>
          <p:spPr>
            <a:xfrm>
              <a:off x="1515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0" name="Rectangle 66"/>
            <p:cNvSpPr/>
            <p:nvPr/>
          </p:nvSpPr>
          <p:spPr>
            <a:xfrm>
              <a:off x="1148" y="2393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1" name="Rectangle 67"/>
            <p:cNvSpPr/>
            <p:nvPr/>
          </p:nvSpPr>
          <p:spPr>
            <a:xfrm>
              <a:off x="11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2" name="Rectangle 68"/>
            <p:cNvSpPr/>
            <p:nvPr/>
          </p:nvSpPr>
          <p:spPr>
            <a:xfrm>
              <a:off x="20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3" name="Rectangle 69"/>
            <p:cNvSpPr/>
            <p:nvPr/>
          </p:nvSpPr>
          <p:spPr>
            <a:xfrm>
              <a:off x="1537" y="2686"/>
              <a:ext cx="138" cy="20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4" name="Rectangle 70"/>
            <p:cNvSpPr/>
            <p:nvPr/>
          </p:nvSpPr>
          <p:spPr>
            <a:xfrm>
              <a:off x="2038" y="2389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5" name="Rectangle 71"/>
            <p:cNvSpPr/>
            <p:nvPr/>
          </p:nvSpPr>
          <p:spPr>
            <a:xfrm>
              <a:off x="2408" y="178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6" name="Rectangle 72"/>
            <p:cNvSpPr/>
            <p:nvPr/>
          </p:nvSpPr>
          <p:spPr>
            <a:xfrm>
              <a:off x="2408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7" name="Rectangle 73"/>
            <p:cNvSpPr/>
            <p:nvPr/>
          </p:nvSpPr>
          <p:spPr>
            <a:xfrm>
              <a:off x="749" y="170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38" name="Rectangle 74"/>
            <p:cNvSpPr/>
            <p:nvPr/>
          </p:nvSpPr>
          <p:spPr>
            <a:xfrm>
              <a:off x="868" y="1731"/>
              <a:ext cx="3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000" b="1" dirty="0"/>
            </a:p>
          </p:txBody>
        </p:sp>
        <p:sp>
          <p:nvSpPr>
            <p:cNvPr id="439" name="Rectangle 75"/>
            <p:cNvSpPr/>
            <p:nvPr/>
          </p:nvSpPr>
          <p:spPr>
            <a:xfrm>
              <a:off x="725" y="209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40" name="Rectangle 76"/>
            <p:cNvSpPr/>
            <p:nvPr/>
          </p:nvSpPr>
          <p:spPr>
            <a:xfrm>
              <a:off x="821" y="2121"/>
              <a:ext cx="7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000" b="1" dirty="0"/>
            </a:p>
          </p:txBody>
        </p:sp>
        <p:sp>
          <p:nvSpPr>
            <p:cNvPr id="441" name="Rectangle 77"/>
            <p:cNvSpPr/>
            <p:nvPr/>
          </p:nvSpPr>
          <p:spPr>
            <a:xfrm>
              <a:off x="725" y="2500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42" name="Rectangle 78"/>
            <p:cNvSpPr/>
            <p:nvPr/>
          </p:nvSpPr>
          <p:spPr>
            <a:xfrm>
              <a:off x="839" y="2523"/>
              <a:ext cx="4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dirty="0"/>
            </a:p>
          </p:txBody>
        </p:sp>
        <p:sp>
          <p:nvSpPr>
            <p:cNvPr id="443" name="Rectangle 79"/>
            <p:cNvSpPr/>
            <p:nvPr/>
          </p:nvSpPr>
          <p:spPr>
            <a:xfrm>
              <a:off x="1103" y="157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44" name="Rectangle 80"/>
            <p:cNvSpPr/>
            <p:nvPr/>
          </p:nvSpPr>
          <p:spPr>
            <a:xfrm>
              <a:off x="1206" y="159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45" name="Rectangle 81"/>
            <p:cNvSpPr/>
            <p:nvPr/>
          </p:nvSpPr>
          <p:spPr>
            <a:xfrm>
              <a:off x="1246" y="163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sz="2000" b="1" dirty="0"/>
            </a:p>
          </p:txBody>
        </p:sp>
        <p:sp>
          <p:nvSpPr>
            <p:cNvPr id="446" name="Rectangle 82"/>
            <p:cNvSpPr/>
            <p:nvPr/>
          </p:nvSpPr>
          <p:spPr>
            <a:xfrm>
              <a:off x="1103" y="264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47" name="Rectangle 83"/>
            <p:cNvSpPr/>
            <p:nvPr/>
          </p:nvSpPr>
          <p:spPr>
            <a:xfrm>
              <a:off x="1202" y="2667"/>
              <a:ext cx="54" cy="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05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050" b="1" dirty="0"/>
            </a:p>
          </p:txBody>
        </p:sp>
        <p:sp>
          <p:nvSpPr>
            <p:cNvPr id="448" name="Rectangle 84"/>
            <p:cNvSpPr/>
            <p:nvPr/>
          </p:nvSpPr>
          <p:spPr>
            <a:xfrm>
              <a:off x="1251" y="270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dirty="0"/>
            </a:p>
          </p:txBody>
        </p:sp>
        <p:sp>
          <p:nvSpPr>
            <p:cNvPr id="449" name="Rectangle 85"/>
            <p:cNvSpPr/>
            <p:nvPr/>
          </p:nvSpPr>
          <p:spPr>
            <a:xfrm>
              <a:off x="1482" y="2884"/>
              <a:ext cx="246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50" name="Rectangle 86"/>
            <p:cNvSpPr/>
            <p:nvPr/>
          </p:nvSpPr>
          <p:spPr>
            <a:xfrm>
              <a:off x="1584" y="290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51" name="Rectangle 87"/>
            <p:cNvSpPr/>
            <p:nvPr/>
          </p:nvSpPr>
          <p:spPr>
            <a:xfrm>
              <a:off x="1624" y="2947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sz="2000" b="1" dirty="0"/>
            </a:p>
          </p:txBody>
        </p:sp>
        <p:sp>
          <p:nvSpPr>
            <p:cNvPr id="452" name="Rectangle 88"/>
            <p:cNvSpPr/>
            <p:nvPr/>
          </p:nvSpPr>
          <p:spPr>
            <a:xfrm>
              <a:off x="1637" y="250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53" name="Rectangle 89"/>
            <p:cNvSpPr/>
            <p:nvPr/>
          </p:nvSpPr>
          <p:spPr>
            <a:xfrm>
              <a:off x="1740" y="252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54" name="Rectangle 90"/>
            <p:cNvSpPr/>
            <p:nvPr/>
          </p:nvSpPr>
          <p:spPr>
            <a:xfrm>
              <a:off x="1779" y="256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000" b="1" dirty="0"/>
            </a:p>
          </p:txBody>
        </p:sp>
        <p:sp>
          <p:nvSpPr>
            <p:cNvPr id="455" name="Rectangle 91"/>
            <p:cNvSpPr/>
            <p:nvPr/>
          </p:nvSpPr>
          <p:spPr>
            <a:xfrm>
              <a:off x="1646" y="1652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56" name="Rectangle 92"/>
            <p:cNvSpPr/>
            <p:nvPr/>
          </p:nvSpPr>
          <p:spPr>
            <a:xfrm>
              <a:off x="1740" y="1748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57" name="Rectangle 93"/>
            <p:cNvSpPr/>
            <p:nvPr/>
          </p:nvSpPr>
          <p:spPr>
            <a:xfrm>
              <a:off x="1779" y="178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/>
            </a:p>
          </p:txBody>
        </p:sp>
        <p:sp>
          <p:nvSpPr>
            <p:cNvPr id="458" name="Rectangle 94"/>
            <p:cNvSpPr/>
            <p:nvPr/>
          </p:nvSpPr>
          <p:spPr>
            <a:xfrm>
              <a:off x="1139" y="239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59" name="Rectangle 95"/>
            <p:cNvSpPr/>
            <p:nvPr/>
          </p:nvSpPr>
          <p:spPr>
            <a:xfrm>
              <a:off x="1221" y="2414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60" name="Rectangle 96"/>
            <p:cNvSpPr/>
            <p:nvPr/>
          </p:nvSpPr>
          <p:spPr>
            <a:xfrm>
              <a:off x="1139" y="1720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61" name="Rectangle 97"/>
            <p:cNvSpPr/>
            <p:nvPr/>
          </p:nvSpPr>
          <p:spPr>
            <a:xfrm>
              <a:off x="1221" y="1742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62" name="Rectangle 98"/>
            <p:cNvSpPr/>
            <p:nvPr/>
          </p:nvSpPr>
          <p:spPr>
            <a:xfrm>
              <a:off x="1499" y="1798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63" name="Rectangle 99"/>
            <p:cNvSpPr/>
            <p:nvPr/>
          </p:nvSpPr>
          <p:spPr>
            <a:xfrm>
              <a:off x="1582" y="1819"/>
              <a:ext cx="47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64" name="Rectangle 100"/>
            <p:cNvSpPr/>
            <p:nvPr/>
          </p:nvSpPr>
          <p:spPr>
            <a:xfrm>
              <a:off x="1511" y="2344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65" name="Rectangle 101"/>
            <p:cNvSpPr/>
            <p:nvPr/>
          </p:nvSpPr>
          <p:spPr>
            <a:xfrm>
              <a:off x="1593" y="2366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66" name="Rectangle 102"/>
            <p:cNvSpPr/>
            <p:nvPr/>
          </p:nvSpPr>
          <p:spPr>
            <a:xfrm>
              <a:off x="2034" y="1726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67" name="Rectangle 103"/>
            <p:cNvSpPr/>
            <p:nvPr/>
          </p:nvSpPr>
          <p:spPr>
            <a:xfrm>
              <a:off x="2115" y="1747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68" name="Rectangle 104"/>
            <p:cNvSpPr/>
            <p:nvPr/>
          </p:nvSpPr>
          <p:spPr>
            <a:xfrm>
              <a:off x="2034" y="2392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69" name="Rectangle 105"/>
            <p:cNvSpPr/>
            <p:nvPr/>
          </p:nvSpPr>
          <p:spPr>
            <a:xfrm>
              <a:off x="2115" y="241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70" name="Rectangle 106"/>
            <p:cNvSpPr/>
            <p:nvPr/>
          </p:nvSpPr>
          <p:spPr>
            <a:xfrm>
              <a:off x="2405" y="233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1" name="Rectangle 107"/>
            <p:cNvSpPr/>
            <p:nvPr/>
          </p:nvSpPr>
          <p:spPr>
            <a:xfrm>
              <a:off x="2487" y="235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72" name="Rectangle 108"/>
            <p:cNvSpPr/>
            <p:nvPr/>
          </p:nvSpPr>
          <p:spPr>
            <a:xfrm>
              <a:off x="2405" y="1786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3" name="Rectangle 109"/>
            <p:cNvSpPr/>
            <p:nvPr/>
          </p:nvSpPr>
          <p:spPr>
            <a:xfrm>
              <a:off x="2487" y="1808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474" name="Rectangle 110"/>
            <p:cNvSpPr/>
            <p:nvPr/>
          </p:nvSpPr>
          <p:spPr>
            <a:xfrm>
              <a:off x="1511" y="2686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5" name="Rectangle 111"/>
            <p:cNvSpPr/>
            <p:nvPr/>
          </p:nvSpPr>
          <p:spPr>
            <a:xfrm>
              <a:off x="1602" y="2707"/>
              <a:ext cx="3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476" name="Rectangle 112"/>
            <p:cNvSpPr/>
            <p:nvPr/>
          </p:nvSpPr>
          <p:spPr>
            <a:xfrm>
              <a:off x="2805" y="1870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7" name="Rectangle 113"/>
            <p:cNvSpPr/>
            <p:nvPr/>
          </p:nvSpPr>
          <p:spPr>
            <a:xfrm>
              <a:off x="2863" y="1892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478" name="Rectangle 114"/>
            <p:cNvSpPr/>
            <p:nvPr/>
          </p:nvSpPr>
          <p:spPr>
            <a:xfrm>
              <a:off x="2829" y="2398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9" name="Rectangle 115"/>
            <p:cNvSpPr/>
            <p:nvPr/>
          </p:nvSpPr>
          <p:spPr>
            <a:xfrm>
              <a:off x="2887" y="2420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480" name="Line 116"/>
            <p:cNvSpPr/>
            <p:nvPr/>
          </p:nvSpPr>
          <p:spPr>
            <a:xfrm>
              <a:off x="2880" y="2415"/>
              <a:ext cx="61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" name="Rectangle 117"/>
            <p:cNvSpPr/>
            <p:nvPr/>
          </p:nvSpPr>
          <p:spPr>
            <a:xfrm>
              <a:off x="2003" y="264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82" name="Rectangle 118"/>
            <p:cNvSpPr/>
            <p:nvPr/>
          </p:nvSpPr>
          <p:spPr>
            <a:xfrm>
              <a:off x="21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83" name="Rectangle 119"/>
            <p:cNvSpPr/>
            <p:nvPr/>
          </p:nvSpPr>
          <p:spPr>
            <a:xfrm>
              <a:off x="2146" y="2707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/>
            </a:p>
          </p:txBody>
        </p:sp>
        <p:sp>
          <p:nvSpPr>
            <p:cNvPr id="484" name="Rectangle 120"/>
            <p:cNvSpPr/>
            <p:nvPr/>
          </p:nvSpPr>
          <p:spPr>
            <a:xfrm>
              <a:off x="2375" y="258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85" name="Rectangle 121"/>
            <p:cNvSpPr/>
            <p:nvPr/>
          </p:nvSpPr>
          <p:spPr>
            <a:xfrm>
              <a:off x="2478" y="2607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86" name="Rectangle 122"/>
            <p:cNvSpPr/>
            <p:nvPr/>
          </p:nvSpPr>
          <p:spPr>
            <a:xfrm>
              <a:off x="2523" y="264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487" name="Rectangle 123"/>
            <p:cNvSpPr/>
            <p:nvPr/>
          </p:nvSpPr>
          <p:spPr>
            <a:xfrm>
              <a:off x="2375" y="163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88" name="Rectangle 124"/>
            <p:cNvSpPr/>
            <p:nvPr/>
          </p:nvSpPr>
          <p:spPr>
            <a:xfrm>
              <a:off x="2478" y="165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89" name="Rectangle 125"/>
            <p:cNvSpPr/>
            <p:nvPr/>
          </p:nvSpPr>
          <p:spPr>
            <a:xfrm>
              <a:off x="2518" y="1699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/>
            </a:p>
          </p:txBody>
        </p:sp>
        <p:sp>
          <p:nvSpPr>
            <p:cNvPr id="490" name="Rectangle 126"/>
            <p:cNvSpPr/>
            <p:nvPr/>
          </p:nvSpPr>
          <p:spPr>
            <a:xfrm>
              <a:off x="2003" y="156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91" name="Rectangle 127"/>
            <p:cNvSpPr/>
            <p:nvPr/>
          </p:nvSpPr>
          <p:spPr>
            <a:xfrm>
              <a:off x="2106" y="158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492" name="Rectangle 128"/>
            <p:cNvSpPr/>
            <p:nvPr/>
          </p:nvSpPr>
          <p:spPr>
            <a:xfrm>
              <a:off x="2151" y="162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 b="1" dirty="0"/>
            </a:p>
          </p:txBody>
        </p:sp>
      </p:grpSp>
      <p:grpSp>
        <p:nvGrpSpPr>
          <p:cNvPr id="129" name="Group 131"/>
          <p:cNvGrpSpPr/>
          <p:nvPr/>
        </p:nvGrpSpPr>
        <p:grpSpPr>
          <a:xfrm>
            <a:off x="4206752" y="2761935"/>
            <a:ext cx="2146300" cy="1755775"/>
            <a:chOff x="977" y="1791"/>
            <a:chExt cx="1352" cy="1106"/>
          </a:xfrm>
        </p:grpSpPr>
        <p:sp>
          <p:nvSpPr>
            <p:cNvPr id="130" name="Line 132"/>
            <p:cNvSpPr/>
            <p:nvPr/>
          </p:nvSpPr>
          <p:spPr>
            <a:xfrm>
              <a:off x="1918" y="2888"/>
              <a:ext cx="329" cy="1"/>
            </a:xfrm>
            <a:prstGeom prst="line">
              <a:avLst/>
            </a:prstGeom>
            <a:ln w="19050" cap="flat" cmpd="sng">
              <a:solidFill>
                <a:srgbClr val="3366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1" name="Line 133"/>
            <p:cNvSpPr/>
            <p:nvPr/>
          </p:nvSpPr>
          <p:spPr>
            <a:xfrm flipV="1">
              <a:off x="1151" y="1932"/>
              <a:ext cx="9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" name="Line 134"/>
            <p:cNvSpPr/>
            <p:nvPr/>
          </p:nvSpPr>
          <p:spPr>
            <a:xfrm>
              <a:off x="1150" y="1932"/>
              <a:ext cx="1" cy="96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" name="Line 135"/>
            <p:cNvSpPr/>
            <p:nvPr/>
          </p:nvSpPr>
          <p:spPr>
            <a:xfrm>
              <a:off x="977" y="2211"/>
              <a:ext cx="182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" name="Line 136"/>
            <p:cNvSpPr/>
            <p:nvPr/>
          </p:nvSpPr>
          <p:spPr>
            <a:xfrm flipV="1">
              <a:off x="2244" y="1791"/>
              <a:ext cx="85" cy="0"/>
            </a:xfrm>
            <a:prstGeom prst="line">
              <a:avLst/>
            </a:prstGeom>
            <a:ln w="19050" cap="flat" cmpd="sng">
              <a:solidFill>
                <a:srgbClr val="3366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5" name="Line 137"/>
            <p:cNvSpPr/>
            <p:nvPr/>
          </p:nvSpPr>
          <p:spPr>
            <a:xfrm>
              <a:off x="2248" y="1793"/>
              <a:ext cx="0" cy="1101"/>
            </a:xfrm>
            <a:prstGeom prst="line">
              <a:avLst/>
            </a:prstGeom>
            <a:ln w="19050" cap="flat" cmpd="sng">
              <a:solidFill>
                <a:srgbClr val="3366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" name="Line 138"/>
            <p:cNvSpPr/>
            <p:nvPr/>
          </p:nvSpPr>
          <p:spPr>
            <a:xfrm>
              <a:off x="1153" y="2894"/>
              <a:ext cx="567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23583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876237" y="1060069"/>
            <a:ext cx="4024947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.主从触发器的工作机制</a:t>
            </a:r>
          </a:p>
        </p:txBody>
      </p:sp>
      <p:grpSp>
        <p:nvGrpSpPr>
          <p:cNvPr id="138" name="Group 11"/>
          <p:cNvGrpSpPr/>
          <p:nvPr/>
        </p:nvGrpSpPr>
        <p:grpSpPr>
          <a:xfrm>
            <a:off x="3838321" y="2401951"/>
            <a:ext cx="4321175" cy="2566988"/>
            <a:chOff x="725" y="1564"/>
            <a:chExt cx="2240" cy="1489"/>
          </a:xfrm>
        </p:grpSpPr>
        <p:sp>
          <p:nvSpPr>
            <p:cNvPr id="139" name="AutoShape 12"/>
            <p:cNvSpPr>
              <a:spLocks noChangeAspect="1" noTextEdit="1"/>
            </p:cNvSpPr>
            <p:nvPr/>
          </p:nvSpPr>
          <p:spPr>
            <a:xfrm>
              <a:off x="725" y="1565"/>
              <a:ext cx="2238" cy="14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13"/>
            <p:cNvSpPr/>
            <p:nvPr/>
          </p:nvSpPr>
          <p:spPr>
            <a:xfrm>
              <a:off x="2608" y="2453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1" name="Line 14"/>
            <p:cNvSpPr/>
            <p:nvPr/>
          </p:nvSpPr>
          <p:spPr>
            <a:xfrm>
              <a:off x="1689" y="2787"/>
              <a:ext cx="28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2" name="Line 15"/>
            <p:cNvSpPr/>
            <p:nvPr/>
          </p:nvSpPr>
          <p:spPr>
            <a:xfrm>
              <a:off x="2608" y="1910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" name="Line 16"/>
            <p:cNvSpPr/>
            <p:nvPr/>
          </p:nvSpPr>
          <p:spPr>
            <a:xfrm>
              <a:off x="1676" y="1910"/>
              <a:ext cx="373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" name="Line 17"/>
            <p:cNvSpPr/>
            <p:nvPr/>
          </p:nvSpPr>
          <p:spPr>
            <a:xfrm flipV="1">
              <a:off x="1417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" name="Oval 18"/>
            <p:cNvSpPr/>
            <p:nvPr/>
          </p:nvSpPr>
          <p:spPr>
            <a:xfrm>
              <a:off x="1681" y="1889"/>
              <a:ext cx="43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46" name="Line 19"/>
            <p:cNvSpPr/>
            <p:nvPr/>
          </p:nvSpPr>
          <p:spPr>
            <a:xfrm flipH="1">
              <a:off x="1417" y="2038"/>
              <a:ext cx="391" cy="2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" name="Line 20"/>
            <p:cNvSpPr/>
            <p:nvPr/>
          </p:nvSpPr>
          <p:spPr>
            <a:xfrm flipH="1" flipV="1">
              <a:off x="1417" y="2069"/>
              <a:ext cx="393" cy="23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" name="Line 21"/>
            <p:cNvSpPr/>
            <p:nvPr/>
          </p:nvSpPr>
          <p:spPr>
            <a:xfrm flipV="1">
              <a:off x="1810" y="1911"/>
              <a:ext cx="1" cy="12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" name="Line 22"/>
            <p:cNvSpPr/>
            <p:nvPr/>
          </p:nvSpPr>
          <p:spPr>
            <a:xfrm>
              <a:off x="1417" y="1976"/>
              <a:ext cx="97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0" name="Line 23"/>
            <p:cNvSpPr/>
            <p:nvPr/>
          </p:nvSpPr>
          <p:spPr>
            <a:xfrm>
              <a:off x="1341" y="1841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" name="Line 24"/>
            <p:cNvSpPr/>
            <p:nvPr/>
          </p:nvSpPr>
          <p:spPr>
            <a:xfrm>
              <a:off x="1716" y="2455"/>
              <a:ext cx="32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2" name="Oval 25"/>
            <p:cNvSpPr/>
            <p:nvPr/>
          </p:nvSpPr>
          <p:spPr>
            <a:xfrm>
              <a:off x="1693" y="2434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3" name="Line 26"/>
            <p:cNvSpPr/>
            <p:nvPr/>
          </p:nvSpPr>
          <p:spPr>
            <a:xfrm>
              <a:off x="1344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4" name="Line 27"/>
            <p:cNvSpPr/>
            <p:nvPr/>
          </p:nvSpPr>
          <p:spPr>
            <a:xfrm>
              <a:off x="1418" y="2386"/>
              <a:ext cx="95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5" name="Line 28"/>
            <p:cNvSpPr/>
            <p:nvPr/>
          </p:nvSpPr>
          <p:spPr>
            <a:xfrm flipV="1">
              <a:off x="1417" y="2288"/>
              <a:ext cx="1" cy="9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6" name="Line 29"/>
            <p:cNvSpPr/>
            <p:nvPr/>
          </p:nvSpPr>
          <p:spPr>
            <a:xfrm flipV="1">
              <a:off x="1810" y="2298"/>
              <a:ext cx="1" cy="15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7" name="Oval 30"/>
            <p:cNvSpPr/>
            <p:nvPr/>
          </p:nvSpPr>
          <p:spPr>
            <a:xfrm>
              <a:off x="1797" y="1896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8" name="Oval 31"/>
            <p:cNvSpPr/>
            <p:nvPr/>
          </p:nvSpPr>
          <p:spPr>
            <a:xfrm>
              <a:off x="1797" y="2442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9" name="Oval 32"/>
            <p:cNvSpPr/>
            <p:nvPr/>
          </p:nvSpPr>
          <p:spPr>
            <a:xfrm>
              <a:off x="1325" y="2496"/>
              <a:ext cx="42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0" name="Oval 33"/>
            <p:cNvSpPr/>
            <p:nvPr/>
          </p:nvSpPr>
          <p:spPr>
            <a:xfrm>
              <a:off x="1314" y="1822"/>
              <a:ext cx="41" cy="4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1" name="Line 34"/>
            <p:cNvSpPr/>
            <p:nvPr/>
          </p:nvSpPr>
          <p:spPr>
            <a:xfrm>
              <a:off x="1067" y="1904"/>
              <a:ext cx="6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2" name="Line 35"/>
            <p:cNvSpPr/>
            <p:nvPr/>
          </p:nvSpPr>
          <p:spPr>
            <a:xfrm>
              <a:off x="932" y="1769"/>
              <a:ext cx="21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3" name="Line 36"/>
            <p:cNvSpPr/>
            <p:nvPr/>
          </p:nvSpPr>
          <p:spPr>
            <a:xfrm>
              <a:off x="1066" y="1905"/>
              <a:ext cx="1" cy="88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" name="Line 37"/>
            <p:cNvSpPr/>
            <p:nvPr/>
          </p:nvSpPr>
          <p:spPr>
            <a:xfrm>
              <a:off x="1078" y="245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5" name="Line 38"/>
            <p:cNvSpPr/>
            <p:nvPr/>
          </p:nvSpPr>
          <p:spPr>
            <a:xfrm flipV="1">
              <a:off x="930" y="2588"/>
              <a:ext cx="214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6" name="Oval 39"/>
            <p:cNvSpPr/>
            <p:nvPr/>
          </p:nvSpPr>
          <p:spPr>
            <a:xfrm>
              <a:off x="1054" y="2152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7" name="Line 40"/>
            <p:cNvSpPr/>
            <p:nvPr/>
          </p:nvSpPr>
          <p:spPr>
            <a:xfrm>
              <a:off x="921" y="2170"/>
              <a:ext cx="149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8" name="Line 41"/>
            <p:cNvSpPr/>
            <p:nvPr/>
          </p:nvSpPr>
          <p:spPr>
            <a:xfrm>
              <a:off x="2236" y="1848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9" name="Line 42"/>
            <p:cNvSpPr/>
            <p:nvPr/>
          </p:nvSpPr>
          <p:spPr>
            <a:xfrm>
              <a:off x="2239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0" name="Oval 43"/>
            <p:cNvSpPr/>
            <p:nvPr/>
          </p:nvSpPr>
          <p:spPr>
            <a:xfrm>
              <a:off x="2216" y="1827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1" name="Line 44"/>
            <p:cNvSpPr/>
            <p:nvPr/>
          </p:nvSpPr>
          <p:spPr>
            <a:xfrm flipV="1">
              <a:off x="1970" y="1776"/>
              <a:ext cx="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" name="Line 45"/>
            <p:cNvSpPr/>
            <p:nvPr/>
          </p:nvSpPr>
          <p:spPr>
            <a:xfrm>
              <a:off x="1970" y="1778"/>
              <a:ext cx="1" cy="100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" name="Oval 46"/>
            <p:cNvSpPr/>
            <p:nvPr/>
          </p:nvSpPr>
          <p:spPr>
            <a:xfrm>
              <a:off x="1059" y="2437"/>
              <a:ext cx="28" cy="28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4" name="Oval 47"/>
            <p:cNvSpPr/>
            <p:nvPr/>
          </p:nvSpPr>
          <p:spPr>
            <a:xfrm>
              <a:off x="1672" y="2767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5" name="Line 48"/>
            <p:cNvSpPr/>
            <p:nvPr/>
          </p:nvSpPr>
          <p:spPr>
            <a:xfrm>
              <a:off x="1071" y="2794"/>
              <a:ext cx="47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6" name="Oval 49"/>
            <p:cNvSpPr/>
            <p:nvPr/>
          </p:nvSpPr>
          <p:spPr>
            <a:xfrm>
              <a:off x="2216" y="2496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7" name="Line 50"/>
            <p:cNvSpPr/>
            <p:nvPr/>
          </p:nvSpPr>
          <p:spPr>
            <a:xfrm flipV="1">
              <a:off x="1968" y="2575"/>
              <a:ext cx="73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8" name="Oval 51"/>
            <p:cNvSpPr/>
            <p:nvPr/>
          </p:nvSpPr>
          <p:spPr>
            <a:xfrm>
              <a:off x="1957" y="2560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9" name="Oval 52"/>
            <p:cNvSpPr/>
            <p:nvPr/>
          </p:nvSpPr>
          <p:spPr>
            <a:xfrm>
              <a:off x="2584" y="1889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80" name="Line 53"/>
            <p:cNvSpPr/>
            <p:nvPr/>
          </p:nvSpPr>
          <p:spPr>
            <a:xfrm flipV="1">
              <a:off x="2310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1" name="Line 54"/>
            <p:cNvSpPr/>
            <p:nvPr/>
          </p:nvSpPr>
          <p:spPr>
            <a:xfrm flipH="1">
              <a:off x="2309" y="2037"/>
              <a:ext cx="394" cy="2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" name="Line 55"/>
            <p:cNvSpPr/>
            <p:nvPr/>
          </p:nvSpPr>
          <p:spPr>
            <a:xfrm flipH="1" flipV="1">
              <a:off x="2309" y="2069"/>
              <a:ext cx="394" cy="2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3" name="Line 56"/>
            <p:cNvSpPr/>
            <p:nvPr/>
          </p:nvSpPr>
          <p:spPr>
            <a:xfrm flipV="1">
              <a:off x="2703" y="1912"/>
              <a:ext cx="1" cy="12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" name="Line 57"/>
            <p:cNvSpPr/>
            <p:nvPr/>
          </p:nvSpPr>
          <p:spPr>
            <a:xfrm>
              <a:off x="2311" y="1976"/>
              <a:ext cx="97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5" name="Oval 58"/>
            <p:cNvSpPr/>
            <p:nvPr/>
          </p:nvSpPr>
          <p:spPr>
            <a:xfrm>
              <a:off x="2585" y="2432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86" name="Line 59"/>
            <p:cNvSpPr/>
            <p:nvPr/>
          </p:nvSpPr>
          <p:spPr>
            <a:xfrm>
              <a:off x="2310" y="2388"/>
              <a:ext cx="96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7" name="Line 60"/>
            <p:cNvSpPr/>
            <p:nvPr/>
          </p:nvSpPr>
          <p:spPr>
            <a:xfrm flipH="1" flipV="1">
              <a:off x="2310" y="2288"/>
              <a:ext cx="1" cy="1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8" name="Line 61"/>
            <p:cNvSpPr/>
            <p:nvPr/>
          </p:nvSpPr>
          <p:spPr>
            <a:xfrm flipV="1">
              <a:off x="2703" y="2299"/>
              <a:ext cx="1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9" name="Oval 62"/>
            <p:cNvSpPr/>
            <p:nvPr/>
          </p:nvSpPr>
          <p:spPr>
            <a:xfrm>
              <a:off x="2689" y="1896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0" name="Oval 63"/>
            <p:cNvSpPr/>
            <p:nvPr/>
          </p:nvSpPr>
          <p:spPr>
            <a:xfrm>
              <a:off x="2689" y="2442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1" name="Rectangle 64"/>
            <p:cNvSpPr/>
            <p:nvPr/>
          </p:nvSpPr>
          <p:spPr>
            <a:xfrm>
              <a:off x="1505" y="1785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2" name="Rectangle 65"/>
            <p:cNvSpPr/>
            <p:nvPr/>
          </p:nvSpPr>
          <p:spPr>
            <a:xfrm>
              <a:off x="1515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3" name="Rectangle 66"/>
            <p:cNvSpPr/>
            <p:nvPr/>
          </p:nvSpPr>
          <p:spPr>
            <a:xfrm>
              <a:off x="1148" y="2393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4" name="Rectangle 67"/>
            <p:cNvSpPr/>
            <p:nvPr/>
          </p:nvSpPr>
          <p:spPr>
            <a:xfrm>
              <a:off x="11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5" name="Rectangle 68"/>
            <p:cNvSpPr/>
            <p:nvPr/>
          </p:nvSpPr>
          <p:spPr>
            <a:xfrm>
              <a:off x="20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6" name="Rectangle 69"/>
            <p:cNvSpPr/>
            <p:nvPr/>
          </p:nvSpPr>
          <p:spPr>
            <a:xfrm>
              <a:off x="1537" y="2686"/>
              <a:ext cx="138" cy="20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7" name="Rectangle 70"/>
            <p:cNvSpPr/>
            <p:nvPr/>
          </p:nvSpPr>
          <p:spPr>
            <a:xfrm>
              <a:off x="2038" y="2389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8" name="Rectangle 71"/>
            <p:cNvSpPr/>
            <p:nvPr/>
          </p:nvSpPr>
          <p:spPr>
            <a:xfrm>
              <a:off x="2408" y="178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9" name="Rectangle 72"/>
            <p:cNvSpPr/>
            <p:nvPr/>
          </p:nvSpPr>
          <p:spPr>
            <a:xfrm>
              <a:off x="2408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0" name="Rectangle 73"/>
            <p:cNvSpPr/>
            <p:nvPr/>
          </p:nvSpPr>
          <p:spPr>
            <a:xfrm>
              <a:off x="749" y="170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1" name="Rectangle 74"/>
            <p:cNvSpPr/>
            <p:nvPr/>
          </p:nvSpPr>
          <p:spPr>
            <a:xfrm>
              <a:off x="868" y="1731"/>
              <a:ext cx="3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000" b="1" dirty="0"/>
            </a:p>
          </p:txBody>
        </p:sp>
        <p:sp>
          <p:nvSpPr>
            <p:cNvPr id="202" name="Rectangle 75"/>
            <p:cNvSpPr/>
            <p:nvPr/>
          </p:nvSpPr>
          <p:spPr>
            <a:xfrm>
              <a:off x="725" y="209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3" name="Rectangle 76"/>
            <p:cNvSpPr/>
            <p:nvPr/>
          </p:nvSpPr>
          <p:spPr>
            <a:xfrm>
              <a:off x="821" y="2121"/>
              <a:ext cx="7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000" b="1" dirty="0"/>
            </a:p>
          </p:txBody>
        </p:sp>
        <p:sp>
          <p:nvSpPr>
            <p:cNvPr id="204" name="Rectangle 77"/>
            <p:cNvSpPr/>
            <p:nvPr/>
          </p:nvSpPr>
          <p:spPr>
            <a:xfrm>
              <a:off x="725" y="2500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5" name="Rectangle 78"/>
            <p:cNvSpPr/>
            <p:nvPr/>
          </p:nvSpPr>
          <p:spPr>
            <a:xfrm>
              <a:off x="839" y="2523"/>
              <a:ext cx="4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dirty="0"/>
            </a:p>
          </p:txBody>
        </p:sp>
        <p:sp>
          <p:nvSpPr>
            <p:cNvPr id="206" name="Rectangle 79"/>
            <p:cNvSpPr/>
            <p:nvPr/>
          </p:nvSpPr>
          <p:spPr>
            <a:xfrm>
              <a:off x="1103" y="157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7" name="Rectangle 80"/>
            <p:cNvSpPr/>
            <p:nvPr/>
          </p:nvSpPr>
          <p:spPr>
            <a:xfrm>
              <a:off x="1206" y="159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08" name="Rectangle 81"/>
            <p:cNvSpPr/>
            <p:nvPr/>
          </p:nvSpPr>
          <p:spPr>
            <a:xfrm>
              <a:off x="1246" y="163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sz="2000" b="1" dirty="0"/>
            </a:p>
          </p:txBody>
        </p:sp>
        <p:sp>
          <p:nvSpPr>
            <p:cNvPr id="209" name="Rectangle 82"/>
            <p:cNvSpPr/>
            <p:nvPr/>
          </p:nvSpPr>
          <p:spPr>
            <a:xfrm>
              <a:off x="1103" y="264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0" name="Rectangle 83"/>
            <p:cNvSpPr/>
            <p:nvPr/>
          </p:nvSpPr>
          <p:spPr>
            <a:xfrm>
              <a:off x="1202" y="2667"/>
              <a:ext cx="54" cy="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05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1050" b="1" dirty="0"/>
            </a:p>
          </p:txBody>
        </p:sp>
        <p:sp>
          <p:nvSpPr>
            <p:cNvPr id="211" name="Rectangle 84"/>
            <p:cNvSpPr/>
            <p:nvPr/>
          </p:nvSpPr>
          <p:spPr>
            <a:xfrm>
              <a:off x="1251" y="270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dirty="0"/>
            </a:p>
          </p:txBody>
        </p:sp>
        <p:sp>
          <p:nvSpPr>
            <p:cNvPr id="212" name="Rectangle 85"/>
            <p:cNvSpPr/>
            <p:nvPr/>
          </p:nvSpPr>
          <p:spPr>
            <a:xfrm>
              <a:off x="1482" y="2884"/>
              <a:ext cx="246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3" name="Rectangle 86"/>
            <p:cNvSpPr/>
            <p:nvPr/>
          </p:nvSpPr>
          <p:spPr>
            <a:xfrm>
              <a:off x="1584" y="290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14" name="Rectangle 87"/>
            <p:cNvSpPr/>
            <p:nvPr/>
          </p:nvSpPr>
          <p:spPr>
            <a:xfrm>
              <a:off x="1624" y="2947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sz="2000" b="1" dirty="0"/>
            </a:p>
          </p:txBody>
        </p:sp>
        <p:sp>
          <p:nvSpPr>
            <p:cNvPr id="215" name="Rectangle 88"/>
            <p:cNvSpPr/>
            <p:nvPr/>
          </p:nvSpPr>
          <p:spPr>
            <a:xfrm>
              <a:off x="1637" y="250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6" name="Rectangle 89"/>
            <p:cNvSpPr/>
            <p:nvPr/>
          </p:nvSpPr>
          <p:spPr>
            <a:xfrm>
              <a:off x="1740" y="252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17" name="Rectangle 90"/>
            <p:cNvSpPr/>
            <p:nvPr/>
          </p:nvSpPr>
          <p:spPr>
            <a:xfrm>
              <a:off x="1779" y="256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000" b="1" dirty="0"/>
            </a:p>
          </p:txBody>
        </p:sp>
        <p:sp>
          <p:nvSpPr>
            <p:cNvPr id="218" name="Rectangle 91"/>
            <p:cNvSpPr/>
            <p:nvPr/>
          </p:nvSpPr>
          <p:spPr>
            <a:xfrm>
              <a:off x="1646" y="1652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9" name="Rectangle 92"/>
            <p:cNvSpPr/>
            <p:nvPr/>
          </p:nvSpPr>
          <p:spPr>
            <a:xfrm>
              <a:off x="1740" y="1748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20" name="Rectangle 93"/>
            <p:cNvSpPr/>
            <p:nvPr/>
          </p:nvSpPr>
          <p:spPr>
            <a:xfrm>
              <a:off x="1779" y="178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/>
            </a:p>
          </p:txBody>
        </p:sp>
        <p:sp>
          <p:nvSpPr>
            <p:cNvPr id="221" name="Rectangle 94"/>
            <p:cNvSpPr/>
            <p:nvPr/>
          </p:nvSpPr>
          <p:spPr>
            <a:xfrm>
              <a:off x="1139" y="239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2" name="Rectangle 95"/>
            <p:cNvSpPr/>
            <p:nvPr/>
          </p:nvSpPr>
          <p:spPr>
            <a:xfrm>
              <a:off x="1221" y="2414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3" name="Rectangle 96"/>
            <p:cNvSpPr/>
            <p:nvPr/>
          </p:nvSpPr>
          <p:spPr>
            <a:xfrm>
              <a:off x="1139" y="1720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4" name="Rectangle 97"/>
            <p:cNvSpPr/>
            <p:nvPr/>
          </p:nvSpPr>
          <p:spPr>
            <a:xfrm>
              <a:off x="1221" y="1742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5" name="Rectangle 98"/>
            <p:cNvSpPr/>
            <p:nvPr/>
          </p:nvSpPr>
          <p:spPr>
            <a:xfrm>
              <a:off x="1499" y="1798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6" name="Rectangle 99"/>
            <p:cNvSpPr/>
            <p:nvPr/>
          </p:nvSpPr>
          <p:spPr>
            <a:xfrm>
              <a:off x="1582" y="1819"/>
              <a:ext cx="47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7" name="Rectangle 100"/>
            <p:cNvSpPr/>
            <p:nvPr/>
          </p:nvSpPr>
          <p:spPr>
            <a:xfrm>
              <a:off x="1511" y="2344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8" name="Rectangle 101"/>
            <p:cNvSpPr/>
            <p:nvPr/>
          </p:nvSpPr>
          <p:spPr>
            <a:xfrm>
              <a:off x="1593" y="2366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9" name="Rectangle 102"/>
            <p:cNvSpPr/>
            <p:nvPr/>
          </p:nvSpPr>
          <p:spPr>
            <a:xfrm>
              <a:off x="2034" y="1726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0" name="Rectangle 103"/>
            <p:cNvSpPr/>
            <p:nvPr/>
          </p:nvSpPr>
          <p:spPr>
            <a:xfrm>
              <a:off x="2115" y="1747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1" name="Rectangle 104"/>
            <p:cNvSpPr/>
            <p:nvPr/>
          </p:nvSpPr>
          <p:spPr>
            <a:xfrm>
              <a:off x="2034" y="2392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2" name="Rectangle 105"/>
            <p:cNvSpPr/>
            <p:nvPr/>
          </p:nvSpPr>
          <p:spPr>
            <a:xfrm>
              <a:off x="2115" y="241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3" name="Rectangle 106"/>
            <p:cNvSpPr/>
            <p:nvPr/>
          </p:nvSpPr>
          <p:spPr>
            <a:xfrm>
              <a:off x="2405" y="233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4" name="Rectangle 107"/>
            <p:cNvSpPr/>
            <p:nvPr/>
          </p:nvSpPr>
          <p:spPr>
            <a:xfrm>
              <a:off x="2487" y="235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5" name="Rectangle 108"/>
            <p:cNvSpPr/>
            <p:nvPr/>
          </p:nvSpPr>
          <p:spPr>
            <a:xfrm>
              <a:off x="2405" y="1786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6" name="Rectangle 109"/>
            <p:cNvSpPr/>
            <p:nvPr/>
          </p:nvSpPr>
          <p:spPr>
            <a:xfrm>
              <a:off x="2487" y="1808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7" name="Rectangle 110"/>
            <p:cNvSpPr/>
            <p:nvPr/>
          </p:nvSpPr>
          <p:spPr>
            <a:xfrm>
              <a:off x="1511" y="2686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8" name="Rectangle 111"/>
            <p:cNvSpPr/>
            <p:nvPr/>
          </p:nvSpPr>
          <p:spPr>
            <a:xfrm>
              <a:off x="1602" y="2707"/>
              <a:ext cx="3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239" name="Rectangle 112"/>
            <p:cNvSpPr/>
            <p:nvPr/>
          </p:nvSpPr>
          <p:spPr>
            <a:xfrm>
              <a:off x="2805" y="1870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0" name="Rectangle 113"/>
            <p:cNvSpPr/>
            <p:nvPr/>
          </p:nvSpPr>
          <p:spPr>
            <a:xfrm>
              <a:off x="2863" y="1892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241" name="Rectangle 114"/>
            <p:cNvSpPr/>
            <p:nvPr/>
          </p:nvSpPr>
          <p:spPr>
            <a:xfrm>
              <a:off x="2829" y="2398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2" name="Rectangle 115"/>
            <p:cNvSpPr/>
            <p:nvPr/>
          </p:nvSpPr>
          <p:spPr>
            <a:xfrm>
              <a:off x="2887" y="2420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243" name="Line 116"/>
            <p:cNvSpPr/>
            <p:nvPr/>
          </p:nvSpPr>
          <p:spPr>
            <a:xfrm>
              <a:off x="2880" y="2415"/>
              <a:ext cx="61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4" name="Rectangle 117"/>
            <p:cNvSpPr/>
            <p:nvPr/>
          </p:nvSpPr>
          <p:spPr>
            <a:xfrm>
              <a:off x="2003" y="264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5" name="Rectangle 118"/>
            <p:cNvSpPr/>
            <p:nvPr/>
          </p:nvSpPr>
          <p:spPr>
            <a:xfrm>
              <a:off x="21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46" name="Rectangle 119"/>
            <p:cNvSpPr/>
            <p:nvPr/>
          </p:nvSpPr>
          <p:spPr>
            <a:xfrm>
              <a:off x="2146" y="2707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/>
            </a:p>
          </p:txBody>
        </p:sp>
        <p:sp>
          <p:nvSpPr>
            <p:cNvPr id="247" name="Rectangle 120"/>
            <p:cNvSpPr/>
            <p:nvPr/>
          </p:nvSpPr>
          <p:spPr>
            <a:xfrm>
              <a:off x="2375" y="258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8" name="Rectangle 121"/>
            <p:cNvSpPr/>
            <p:nvPr/>
          </p:nvSpPr>
          <p:spPr>
            <a:xfrm>
              <a:off x="2478" y="2607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49" name="Rectangle 122"/>
            <p:cNvSpPr/>
            <p:nvPr/>
          </p:nvSpPr>
          <p:spPr>
            <a:xfrm>
              <a:off x="2523" y="264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250" name="Rectangle 123"/>
            <p:cNvSpPr/>
            <p:nvPr/>
          </p:nvSpPr>
          <p:spPr>
            <a:xfrm>
              <a:off x="2375" y="163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1" name="Rectangle 124"/>
            <p:cNvSpPr/>
            <p:nvPr/>
          </p:nvSpPr>
          <p:spPr>
            <a:xfrm>
              <a:off x="2478" y="165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2" name="Rectangle 125"/>
            <p:cNvSpPr/>
            <p:nvPr/>
          </p:nvSpPr>
          <p:spPr>
            <a:xfrm>
              <a:off x="2518" y="1699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/>
            </a:p>
          </p:txBody>
        </p:sp>
        <p:sp>
          <p:nvSpPr>
            <p:cNvPr id="253" name="Rectangle 126"/>
            <p:cNvSpPr/>
            <p:nvPr/>
          </p:nvSpPr>
          <p:spPr>
            <a:xfrm>
              <a:off x="2003" y="156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4" name="Rectangle 127"/>
            <p:cNvSpPr/>
            <p:nvPr/>
          </p:nvSpPr>
          <p:spPr>
            <a:xfrm>
              <a:off x="2106" y="158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5" name="Rectangle 128"/>
            <p:cNvSpPr/>
            <p:nvPr/>
          </p:nvSpPr>
          <p:spPr>
            <a:xfrm>
              <a:off x="2151" y="162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 b="1" dirty="0"/>
            </a:p>
          </p:txBody>
        </p:sp>
      </p:grpSp>
      <p:sp>
        <p:nvSpPr>
          <p:cNvPr id="264" name="Oval 144"/>
          <p:cNvSpPr/>
          <p:nvPr/>
        </p:nvSpPr>
        <p:spPr>
          <a:xfrm>
            <a:off x="3557016" y="3251264"/>
            <a:ext cx="341313" cy="323850"/>
          </a:xfrm>
          <a:prstGeom prst="ellipse">
            <a:avLst/>
          </a:prstGeom>
          <a:solidFill>
            <a:srgbClr val="0066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4828032" y="5010912"/>
            <a:ext cx="2560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3438F6"/>
                </a:solidFill>
              </a:rPr>
              <a:t>主不工作，重不作</a:t>
            </a:r>
            <a:endParaRPr lang="zh-CN" altLang="en-US" sz="2200" dirty="0">
              <a:solidFill>
                <a:srgbClr val="3438F6"/>
              </a:solidFill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5166360" y="2066544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</a:t>
            </a:r>
            <a:endParaRPr lang="zh-CN" altLang="en-US" dirty="0"/>
          </a:p>
        </p:txBody>
      </p:sp>
      <p:sp>
        <p:nvSpPr>
          <p:cNvPr id="267" name="文本框 266"/>
          <p:cNvSpPr txBox="1"/>
          <p:nvPr/>
        </p:nvSpPr>
        <p:spPr>
          <a:xfrm>
            <a:off x="6946392" y="2063496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endParaRPr lang="zh-CN" altLang="en-US" dirty="0"/>
          </a:p>
        </p:txBody>
      </p:sp>
      <p:grpSp>
        <p:nvGrpSpPr>
          <p:cNvPr id="129" name="Group 131"/>
          <p:cNvGrpSpPr/>
          <p:nvPr/>
        </p:nvGrpSpPr>
        <p:grpSpPr>
          <a:xfrm>
            <a:off x="4226243" y="2771077"/>
            <a:ext cx="2143125" cy="1755775"/>
            <a:chOff x="975" y="1791"/>
            <a:chExt cx="1350" cy="1106"/>
          </a:xfrm>
        </p:grpSpPr>
        <p:sp>
          <p:nvSpPr>
            <p:cNvPr id="130" name="Line 132"/>
            <p:cNvSpPr/>
            <p:nvPr/>
          </p:nvSpPr>
          <p:spPr>
            <a:xfrm>
              <a:off x="1910" y="2888"/>
              <a:ext cx="340" cy="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1" name="Line 133"/>
            <p:cNvSpPr/>
            <p:nvPr/>
          </p:nvSpPr>
          <p:spPr>
            <a:xfrm flipV="1">
              <a:off x="1153" y="1932"/>
              <a:ext cx="98" cy="0"/>
            </a:xfrm>
            <a:prstGeom prst="line">
              <a:avLst/>
            </a:prstGeom>
            <a:ln w="19050" cap="flat" cmpd="sng">
              <a:solidFill>
                <a:srgbClr val="3438F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2" name="Line 134"/>
            <p:cNvSpPr/>
            <p:nvPr/>
          </p:nvSpPr>
          <p:spPr>
            <a:xfrm>
              <a:off x="1150" y="1932"/>
              <a:ext cx="1" cy="965"/>
            </a:xfrm>
            <a:prstGeom prst="line">
              <a:avLst/>
            </a:prstGeom>
            <a:ln w="19050" cap="flat" cmpd="sng">
              <a:solidFill>
                <a:srgbClr val="3438F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" name="Line 135"/>
            <p:cNvSpPr/>
            <p:nvPr/>
          </p:nvSpPr>
          <p:spPr>
            <a:xfrm>
              <a:off x="975" y="2209"/>
              <a:ext cx="182" cy="1"/>
            </a:xfrm>
            <a:prstGeom prst="line">
              <a:avLst/>
            </a:prstGeom>
            <a:ln w="19050" cap="flat" cmpd="sng">
              <a:solidFill>
                <a:srgbClr val="3438F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" name="Line 136"/>
            <p:cNvSpPr/>
            <p:nvPr/>
          </p:nvSpPr>
          <p:spPr>
            <a:xfrm flipV="1">
              <a:off x="2240" y="1791"/>
              <a:ext cx="85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5" name="Line 137"/>
            <p:cNvSpPr/>
            <p:nvPr/>
          </p:nvSpPr>
          <p:spPr>
            <a:xfrm>
              <a:off x="2244" y="1793"/>
              <a:ext cx="2" cy="1101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6" name="Line 138"/>
            <p:cNvSpPr/>
            <p:nvPr/>
          </p:nvSpPr>
          <p:spPr>
            <a:xfrm>
              <a:off x="1153" y="2894"/>
              <a:ext cx="567" cy="1"/>
            </a:xfrm>
            <a:prstGeom prst="line">
              <a:avLst/>
            </a:prstGeom>
            <a:ln w="19050" cap="flat" cmpd="sng">
              <a:solidFill>
                <a:srgbClr val="3438F6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876237" y="1060069"/>
            <a:ext cx="4024947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.主从触发器的工作机制</a:t>
            </a: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950975" y="4577949"/>
            <a:ext cx="3831337" cy="55399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en-US" altLang="zh-CN" sz="2000" b="1" kern="1200" cap="none" spc="0" normalizeH="0" baseline="0" noProof="0" dirty="0">
                <a:solidFill>
                  <a:srgbClr val="161645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1" lang="en-US" altLang="zh-CN" sz="2000" b="1" kern="1200" cap="none" spc="0" normalizeH="0" baseline="0" noProof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“</a:t>
            </a:r>
            <a:r>
              <a:rPr kumimoji="1" lang="zh-CN" altLang="en-US" sz="20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前沿采样</a:t>
            </a:r>
            <a:r>
              <a:rPr kumimoji="1" lang="zh-CN" altLang="en-US" sz="2000" b="1" kern="1200" cap="none" spc="0" normalizeH="0" baseline="0" noProof="0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，后沿定局</a:t>
            </a:r>
            <a:r>
              <a:rPr kumimoji="1" lang="zh-CN" altLang="en-US" sz="2000" b="1" kern="1200" cap="none" spc="0" normalizeH="0" baseline="0" noProof="0" dirty="0" smtClean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endParaRPr kumimoji="1" lang="zh-CN" altLang="en-US" sz="2000" b="1" kern="1200" cap="none" spc="0" normalizeH="0" baseline="0" noProof="0" dirty="0">
              <a:solidFill>
                <a:srgbClr val="3333CC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16496" y="5071725"/>
            <a:ext cx="8640763" cy="101566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■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时钟脉冲上升沿开始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主触发器按其功能正常工作，从触发器被封锁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■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时钟脉冲下降沿开始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cs"/>
              </a:rPr>
              <a:t>主触发器被锁定，其输出影响从触发器状态改变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36557" y="1972183"/>
            <a:ext cx="4321175" cy="2566988"/>
            <a:chOff x="725" y="1564"/>
            <a:chExt cx="2240" cy="1489"/>
          </a:xfrm>
        </p:grpSpPr>
        <p:sp>
          <p:nvSpPr>
            <p:cNvPr id="12" name="AutoShape 12"/>
            <p:cNvSpPr>
              <a:spLocks noChangeAspect="1" noTextEdit="1"/>
            </p:cNvSpPr>
            <p:nvPr/>
          </p:nvSpPr>
          <p:spPr>
            <a:xfrm>
              <a:off x="725" y="1565"/>
              <a:ext cx="2238" cy="14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3"/>
            <p:cNvSpPr/>
            <p:nvPr/>
          </p:nvSpPr>
          <p:spPr>
            <a:xfrm>
              <a:off x="2608" y="2453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" name="Line 14"/>
            <p:cNvSpPr/>
            <p:nvPr/>
          </p:nvSpPr>
          <p:spPr>
            <a:xfrm>
              <a:off x="1689" y="2787"/>
              <a:ext cx="28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Line 15"/>
            <p:cNvSpPr/>
            <p:nvPr/>
          </p:nvSpPr>
          <p:spPr>
            <a:xfrm>
              <a:off x="2608" y="1910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" name="Line 16"/>
            <p:cNvSpPr/>
            <p:nvPr/>
          </p:nvSpPr>
          <p:spPr>
            <a:xfrm>
              <a:off x="1716" y="1910"/>
              <a:ext cx="31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" name="Line 17"/>
            <p:cNvSpPr/>
            <p:nvPr/>
          </p:nvSpPr>
          <p:spPr>
            <a:xfrm flipV="1">
              <a:off x="1417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" name="Oval 18"/>
            <p:cNvSpPr/>
            <p:nvPr/>
          </p:nvSpPr>
          <p:spPr>
            <a:xfrm>
              <a:off x="1681" y="1889"/>
              <a:ext cx="43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" name="Line 19"/>
            <p:cNvSpPr/>
            <p:nvPr/>
          </p:nvSpPr>
          <p:spPr>
            <a:xfrm flipH="1">
              <a:off x="1417" y="2038"/>
              <a:ext cx="391" cy="2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" name="Line 20"/>
            <p:cNvSpPr/>
            <p:nvPr/>
          </p:nvSpPr>
          <p:spPr>
            <a:xfrm flipH="1" flipV="1">
              <a:off x="1417" y="2069"/>
              <a:ext cx="393" cy="23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" name="Line 21"/>
            <p:cNvSpPr/>
            <p:nvPr/>
          </p:nvSpPr>
          <p:spPr>
            <a:xfrm flipV="1">
              <a:off x="1810" y="1911"/>
              <a:ext cx="1" cy="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" name="Line 22"/>
            <p:cNvSpPr/>
            <p:nvPr/>
          </p:nvSpPr>
          <p:spPr>
            <a:xfrm>
              <a:off x="1417" y="1976"/>
              <a:ext cx="97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" name="Line 23"/>
            <p:cNvSpPr/>
            <p:nvPr/>
          </p:nvSpPr>
          <p:spPr>
            <a:xfrm>
              <a:off x="1341" y="1841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Line 24"/>
            <p:cNvSpPr/>
            <p:nvPr/>
          </p:nvSpPr>
          <p:spPr>
            <a:xfrm>
              <a:off x="1716" y="2455"/>
              <a:ext cx="32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" name="Oval 25"/>
            <p:cNvSpPr/>
            <p:nvPr/>
          </p:nvSpPr>
          <p:spPr>
            <a:xfrm>
              <a:off x="1693" y="2434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6" name="Line 26"/>
            <p:cNvSpPr/>
            <p:nvPr/>
          </p:nvSpPr>
          <p:spPr>
            <a:xfrm>
              <a:off x="1344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" name="Line 27"/>
            <p:cNvSpPr/>
            <p:nvPr/>
          </p:nvSpPr>
          <p:spPr>
            <a:xfrm>
              <a:off x="1418" y="2386"/>
              <a:ext cx="95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8" name="Line 28"/>
            <p:cNvSpPr/>
            <p:nvPr/>
          </p:nvSpPr>
          <p:spPr>
            <a:xfrm flipV="1">
              <a:off x="1417" y="2288"/>
              <a:ext cx="1" cy="9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9" name="Line 29"/>
            <p:cNvSpPr/>
            <p:nvPr/>
          </p:nvSpPr>
          <p:spPr>
            <a:xfrm flipV="1">
              <a:off x="1810" y="2298"/>
              <a:ext cx="1" cy="15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" name="Oval 30"/>
            <p:cNvSpPr/>
            <p:nvPr/>
          </p:nvSpPr>
          <p:spPr>
            <a:xfrm>
              <a:off x="1797" y="1896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1" name="Oval 31"/>
            <p:cNvSpPr/>
            <p:nvPr/>
          </p:nvSpPr>
          <p:spPr>
            <a:xfrm>
              <a:off x="1797" y="2442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2" name="Oval 32"/>
            <p:cNvSpPr/>
            <p:nvPr/>
          </p:nvSpPr>
          <p:spPr>
            <a:xfrm>
              <a:off x="1325" y="2496"/>
              <a:ext cx="42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3" name="Oval 33"/>
            <p:cNvSpPr/>
            <p:nvPr/>
          </p:nvSpPr>
          <p:spPr>
            <a:xfrm>
              <a:off x="1314" y="1822"/>
              <a:ext cx="41" cy="4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34" name="Line 34"/>
            <p:cNvSpPr/>
            <p:nvPr/>
          </p:nvSpPr>
          <p:spPr>
            <a:xfrm>
              <a:off x="1077" y="190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" name="Line 35"/>
            <p:cNvSpPr/>
            <p:nvPr/>
          </p:nvSpPr>
          <p:spPr>
            <a:xfrm>
              <a:off x="932" y="1769"/>
              <a:ext cx="21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" name="Line 36"/>
            <p:cNvSpPr/>
            <p:nvPr/>
          </p:nvSpPr>
          <p:spPr>
            <a:xfrm>
              <a:off x="1076" y="1905"/>
              <a:ext cx="1" cy="88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7" name="Line 37"/>
            <p:cNvSpPr/>
            <p:nvPr/>
          </p:nvSpPr>
          <p:spPr>
            <a:xfrm>
              <a:off x="1078" y="245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" name="Line 38"/>
            <p:cNvSpPr/>
            <p:nvPr/>
          </p:nvSpPr>
          <p:spPr>
            <a:xfrm flipV="1">
              <a:off x="930" y="2588"/>
              <a:ext cx="214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" name="Oval 39"/>
            <p:cNvSpPr/>
            <p:nvPr/>
          </p:nvSpPr>
          <p:spPr>
            <a:xfrm>
              <a:off x="1064" y="2152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0" name="Line 40"/>
            <p:cNvSpPr/>
            <p:nvPr/>
          </p:nvSpPr>
          <p:spPr>
            <a:xfrm>
              <a:off x="931" y="2165"/>
              <a:ext cx="15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1" name="Line 41"/>
            <p:cNvSpPr/>
            <p:nvPr/>
          </p:nvSpPr>
          <p:spPr>
            <a:xfrm>
              <a:off x="2236" y="1848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" name="Line 42"/>
            <p:cNvSpPr/>
            <p:nvPr/>
          </p:nvSpPr>
          <p:spPr>
            <a:xfrm>
              <a:off x="2239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3" name="Oval 43"/>
            <p:cNvSpPr/>
            <p:nvPr/>
          </p:nvSpPr>
          <p:spPr>
            <a:xfrm>
              <a:off x="2216" y="1827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4" name="Line 44"/>
            <p:cNvSpPr/>
            <p:nvPr/>
          </p:nvSpPr>
          <p:spPr>
            <a:xfrm flipV="1">
              <a:off x="1970" y="1776"/>
              <a:ext cx="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" name="Line 45"/>
            <p:cNvSpPr/>
            <p:nvPr/>
          </p:nvSpPr>
          <p:spPr>
            <a:xfrm>
              <a:off x="1970" y="1778"/>
              <a:ext cx="1" cy="100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6" name="Oval 46"/>
            <p:cNvSpPr/>
            <p:nvPr/>
          </p:nvSpPr>
          <p:spPr>
            <a:xfrm>
              <a:off x="1064" y="2437"/>
              <a:ext cx="28" cy="28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7" name="Oval 47"/>
            <p:cNvSpPr/>
            <p:nvPr/>
          </p:nvSpPr>
          <p:spPr>
            <a:xfrm>
              <a:off x="1672" y="2767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48" name="Line 48"/>
            <p:cNvSpPr/>
            <p:nvPr/>
          </p:nvSpPr>
          <p:spPr>
            <a:xfrm>
              <a:off x="1076" y="2789"/>
              <a:ext cx="47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" name="Oval 49"/>
            <p:cNvSpPr/>
            <p:nvPr/>
          </p:nvSpPr>
          <p:spPr>
            <a:xfrm>
              <a:off x="2216" y="2496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50" name="Line 50"/>
            <p:cNvSpPr/>
            <p:nvPr/>
          </p:nvSpPr>
          <p:spPr>
            <a:xfrm flipV="1">
              <a:off x="1968" y="2575"/>
              <a:ext cx="73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" name="Oval 51"/>
            <p:cNvSpPr/>
            <p:nvPr/>
          </p:nvSpPr>
          <p:spPr>
            <a:xfrm>
              <a:off x="1957" y="2560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52" name="Oval 52"/>
            <p:cNvSpPr/>
            <p:nvPr/>
          </p:nvSpPr>
          <p:spPr>
            <a:xfrm>
              <a:off x="2584" y="1889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53" name="Line 53"/>
            <p:cNvSpPr/>
            <p:nvPr/>
          </p:nvSpPr>
          <p:spPr>
            <a:xfrm flipV="1">
              <a:off x="2310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4" name="Line 54"/>
            <p:cNvSpPr/>
            <p:nvPr/>
          </p:nvSpPr>
          <p:spPr>
            <a:xfrm flipH="1">
              <a:off x="2309" y="2037"/>
              <a:ext cx="394" cy="2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5" name="Line 55"/>
            <p:cNvSpPr/>
            <p:nvPr/>
          </p:nvSpPr>
          <p:spPr>
            <a:xfrm flipH="1" flipV="1">
              <a:off x="2309" y="2069"/>
              <a:ext cx="394" cy="2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" name="Line 56"/>
            <p:cNvSpPr/>
            <p:nvPr/>
          </p:nvSpPr>
          <p:spPr>
            <a:xfrm flipV="1">
              <a:off x="2703" y="1912"/>
              <a:ext cx="1" cy="12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" name="Line 57"/>
            <p:cNvSpPr/>
            <p:nvPr/>
          </p:nvSpPr>
          <p:spPr>
            <a:xfrm>
              <a:off x="2311" y="1976"/>
              <a:ext cx="97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8" name="Oval 58"/>
            <p:cNvSpPr/>
            <p:nvPr/>
          </p:nvSpPr>
          <p:spPr>
            <a:xfrm>
              <a:off x="2585" y="2432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59" name="Line 59"/>
            <p:cNvSpPr/>
            <p:nvPr/>
          </p:nvSpPr>
          <p:spPr>
            <a:xfrm>
              <a:off x="2310" y="2388"/>
              <a:ext cx="96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" name="Line 60"/>
            <p:cNvSpPr/>
            <p:nvPr/>
          </p:nvSpPr>
          <p:spPr>
            <a:xfrm flipH="1" flipV="1">
              <a:off x="2310" y="2288"/>
              <a:ext cx="1" cy="1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1" name="Line 61"/>
            <p:cNvSpPr/>
            <p:nvPr/>
          </p:nvSpPr>
          <p:spPr>
            <a:xfrm flipV="1">
              <a:off x="2703" y="2299"/>
              <a:ext cx="1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2" name="Oval 62"/>
            <p:cNvSpPr/>
            <p:nvPr/>
          </p:nvSpPr>
          <p:spPr>
            <a:xfrm>
              <a:off x="2689" y="1896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3" name="Oval 63"/>
            <p:cNvSpPr/>
            <p:nvPr/>
          </p:nvSpPr>
          <p:spPr>
            <a:xfrm>
              <a:off x="2689" y="2442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4" name="Rectangle 64"/>
            <p:cNvSpPr/>
            <p:nvPr/>
          </p:nvSpPr>
          <p:spPr>
            <a:xfrm>
              <a:off x="1505" y="1785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5" name="Rectangle 65"/>
            <p:cNvSpPr/>
            <p:nvPr/>
          </p:nvSpPr>
          <p:spPr>
            <a:xfrm>
              <a:off x="1515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6" name="Rectangle 66"/>
            <p:cNvSpPr/>
            <p:nvPr/>
          </p:nvSpPr>
          <p:spPr>
            <a:xfrm>
              <a:off x="1148" y="2393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7" name="Rectangle 67"/>
            <p:cNvSpPr/>
            <p:nvPr/>
          </p:nvSpPr>
          <p:spPr>
            <a:xfrm>
              <a:off x="11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8" name="Rectangle 68"/>
            <p:cNvSpPr/>
            <p:nvPr/>
          </p:nvSpPr>
          <p:spPr>
            <a:xfrm>
              <a:off x="20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69" name="Rectangle 69"/>
            <p:cNvSpPr/>
            <p:nvPr/>
          </p:nvSpPr>
          <p:spPr>
            <a:xfrm>
              <a:off x="1537" y="2686"/>
              <a:ext cx="138" cy="20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0" name="Rectangle 70"/>
            <p:cNvSpPr/>
            <p:nvPr/>
          </p:nvSpPr>
          <p:spPr>
            <a:xfrm>
              <a:off x="2038" y="2389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1" name="Rectangle 71"/>
            <p:cNvSpPr/>
            <p:nvPr/>
          </p:nvSpPr>
          <p:spPr>
            <a:xfrm>
              <a:off x="2408" y="178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2" name="Rectangle 72"/>
            <p:cNvSpPr/>
            <p:nvPr/>
          </p:nvSpPr>
          <p:spPr>
            <a:xfrm>
              <a:off x="2408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3" name="Rectangle 73"/>
            <p:cNvSpPr/>
            <p:nvPr/>
          </p:nvSpPr>
          <p:spPr>
            <a:xfrm>
              <a:off x="749" y="170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4" name="Rectangle 74"/>
            <p:cNvSpPr/>
            <p:nvPr/>
          </p:nvSpPr>
          <p:spPr>
            <a:xfrm>
              <a:off x="868" y="1731"/>
              <a:ext cx="3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000" b="1" dirty="0"/>
            </a:p>
          </p:txBody>
        </p:sp>
        <p:sp>
          <p:nvSpPr>
            <p:cNvPr id="75" name="Rectangle 75"/>
            <p:cNvSpPr/>
            <p:nvPr/>
          </p:nvSpPr>
          <p:spPr>
            <a:xfrm>
              <a:off x="725" y="209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6" name="Rectangle 76"/>
            <p:cNvSpPr/>
            <p:nvPr/>
          </p:nvSpPr>
          <p:spPr>
            <a:xfrm>
              <a:off x="821" y="2121"/>
              <a:ext cx="7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000" b="1" dirty="0"/>
            </a:p>
          </p:txBody>
        </p:sp>
        <p:sp>
          <p:nvSpPr>
            <p:cNvPr id="77" name="Rectangle 77"/>
            <p:cNvSpPr/>
            <p:nvPr/>
          </p:nvSpPr>
          <p:spPr>
            <a:xfrm>
              <a:off x="725" y="2500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78" name="Rectangle 78"/>
            <p:cNvSpPr/>
            <p:nvPr/>
          </p:nvSpPr>
          <p:spPr>
            <a:xfrm>
              <a:off x="839" y="2523"/>
              <a:ext cx="4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dirty="0"/>
            </a:p>
          </p:txBody>
        </p:sp>
        <p:sp>
          <p:nvSpPr>
            <p:cNvPr id="79" name="Rectangle 79"/>
            <p:cNvSpPr/>
            <p:nvPr/>
          </p:nvSpPr>
          <p:spPr>
            <a:xfrm>
              <a:off x="1103" y="157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80" name="Rectangle 80"/>
            <p:cNvSpPr/>
            <p:nvPr/>
          </p:nvSpPr>
          <p:spPr>
            <a:xfrm>
              <a:off x="1206" y="159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81" name="Rectangle 81"/>
            <p:cNvSpPr/>
            <p:nvPr/>
          </p:nvSpPr>
          <p:spPr>
            <a:xfrm>
              <a:off x="1246" y="163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sz="2000" b="1" dirty="0"/>
            </a:p>
          </p:txBody>
        </p:sp>
        <p:sp>
          <p:nvSpPr>
            <p:cNvPr id="82" name="Rectangle 82"/>
            <p:cNvSpPr/>
            <p:nvPr/>
          </p:nvSpPr>
          <p:spPr>
            <a:xfrm>
              <a:off x="1103" y="264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83" name="Rectangle 83"/>
            <p:cNvSpPr/>
            <p:nvPr/>
          </p:nvSpPr>
          <p:spPr>
            <a:xfrm>
              <a:off x="12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84" name="Rectangle 84"/>
            <p:cNvSpPr/>
            <p:nvPr/>
          </p:nvSpPr>
          <p:spPr>
            <a:xfrm>
              <a:off x="1251" y="270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dirty="0"/>
            </a:p>
          </p:txBody>
        </p:sp>
        <p:sp>
          <p:nvSpPr>
            <p:cNvPr id="85" name="Rectangle 85"/>
            <p:cNvSpPr/>
            <p:nvPr/>
          </p:nvSpPr>
          <p:spPr>
            <a:xfrm>
              <a:off x="1482" y="2884"/>
              <a:ext cx="246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86" name="Rectangle 86"/>
            <p:cNvSpPr/>
            <p:nvPr/>
          </p:nvSpPr>
          <p:spPr>
            <a:xfrm>
              <a:off x="1584" y="290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87" name="Rectangle 87"/>
            <p:cNvSpPr/>
            <p:nvPr/>
          </p:nvSpPr>
          <p:spPr>
            <a:xfrm>
              <a:off x="1624" y="2947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sz="2000" b="1" dirty="0"/>
            </a:p>
          </p:txBody>
        </p:sp>
        <p:sp>
          <p:nvSpPr>
            <p:cNvPr id="88" name="Rectangle 88"/>
            <p:cNvSpPr/>
            <p:nvPr/>
          </p:nvSpPr>
          <p:spPr>
            <a:xfrm>
              <a:off x="1637" y="250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89" name="Rectangle 89"/>
            <p:cNvSpPr/>
            <p:nvPr/>
          </p:nvSpPr>
          <p:spPr>
            <a:xfrm>
              <a:off x="1740" y="252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90" name="Rectangle 90"/>
            <p:cNvSpPr/>
            <p:nvPr/>
          </p:nvSpPr>
          <p:spPr>
            <a:xfrm>
              <a:off x="1779" y="256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000" b="1" dirty="0"/>
            </a:p>
          </p:txBody>
        </p:sp>
        <p:sp>
          <p:nvSpPr>
            <p:cNvPr id="91" name="Rectangle 91"/>
            <p:cNvSpPr/>
            <p:nvPr/>
          </p:nvSpPr>
          <p:spPr>
            <a:xfrm>
              <a:off x="1637" y="172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92" name="Rectangle 92"/>
            <p:cNvSpPr/>
            <p:nvPr/>
          </p:nvSpPr>
          <p:spPr>
            <a:xfrm>
              <a:off x="1740" y="1748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93" name="Rectangle 93"/>
            <p:cNvSpPr/>
            <p:nvPr/>
          </p:nvSpPr>
          <p:spPr>
            <a:xfrm>
              <a:off x="1779" y="178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/>
            </a:p>
          </p:txBody>
        </p:sp>
        <p:sp>
          <p:nvSpPr>
            <p:cNvPr id="94" name="Rectangle 94"/>
            <p:cNvSpPr/>
            <p:nvPr/>
          </p:nvSpPr>
          <p:spPr>
            <a:xfrm>
              <a:off x="1139" y="239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95" name="Rectangle 95"/>
            <p:cNvSpPr/>
            <p:nvPr/>
          </p:nvSpPr>
          <p:spPr>
            <a:xfrm>
              <a:off x="1221" y="2414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139" y="1720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97" name="Rectangle 97"/>
            <p:cNvSpPr/>
            <p:nvPr/>
          </p:nvSpPr>
          <p:spPr>
            <a:xfrm>
              <a:off x="1221" y="1742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98" name="Rectangle 98"/>
            <p:cNvSpPr/>
            <p:nvPr/>
          </p:nvSpPr>
          <p:spPr>
            <a:xfrm>
              <a:off x="1499" y="1798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99" name="Rectangle 99"/>
            <p:cNvSpPr/>
            <p:nvPr/>
          </p:nvSpPr>
          <p:spPr>
            <a:xfrm>
              <a:off x="1582" y="1819"/>
              <a:ext cx="47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00" name="Rectangle 100"/>
            <p:cNvSpPr/>
            <p:nvPr/>
          </p:nvSpPr>
          <p:spPr>
            <a:xfrm>
              <a:off x="1511" y="2344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1" name="Rectangle 101"/>
            <p:cNvSpPr/>
            <p:nvPr/>
          </p:nvSpPr>
          <p:spPr>
            <a:xfrm>
              <a:off x="1593" y="2366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02" name="Rectangle 102"/>
            <p:cNvSpPr/>
            <p:nvPr/>
          </p:nvSpPr>
          <p:spPr>
            <a:xfrm>
              <a:off x="2034" y="1726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3" name="Rectangle 103"/>
            <p:cNvSpPr/>
            <p:nvPr/>
          </p:nvSpPr>
          <p:spPr>
            <a:xfrm>
              <a:off x="2115" y="1747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04" name="Rectangle 104"/>
            <p:cNvSpPr/>
            <p:nvPr/>
          </p:nvSpPr>
          <p:spPr>
            <a:xfrm>
              <a:off x="2034" y="2392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5" name="Rectangle 105"/>
            <p:cNvSpPr/>
            <p:nvPr/>
          </p:nvSpPr>
          <p:spPr>
            <a:xfrm>
              <a:off x="2115" y="241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06" name="Rectangle 106"/>
            <p:cNvSpPr/>
            <p:nvPr/>
          </p:nvSpPr>
          <p:spPr>
            <a:xfrm>
              <a:off x="2405" y="233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7" name="Rectangle 107"/>
            <p:cNvSpPr/>
            <p:nvPr/>
          </p:nvSpPr>
          <p:spPr>
            <a:xfrm>
              <a:off x="2487" y="235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08" name="Rectangle 108"/>
            <p:cNvSpPr/>
            <p:nvPr/>
          </p:nvSpPr>
          <p:spPr>
            <a:xfrm>
              <a:off x="2405" y="1786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09" name="Rectangle 109"/>
            <p:cNvSpPr/>
            <p:nvPr/>
          </p:nvSpPr>
          <p:spPr>
            <a:xfrm>
              <a:off x="2487" y="1808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110" name="Rectangle 110"/>
            <p:cNvSpPr/>
            <p:nvPr/>
          </p:nvSpPr>
          <p:spPr>
            <a:xfrm>
              <a:off x="1511" y="2686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11" name="Rectangle 111"/>
            <p:cNvSpPr/>
            <p:nvPr/>
          </p:nvSpPr>
          <p:spPr>
            <a:xfrm>
              <a:off x="1602" y="2707"/>
              <a:ext cx="3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112" name="Rectangle 112"/>
            <p:cNvSpPr/>
            <p:nvPr/>
          </p:nvSpPr>
          <p:spPr>
            <a:xfrm>
              <a:off x="2805" y="1870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13" name="Rectangle 113"/>
            <p:cNvSpPr/>
            <p:nvPr/>
          </p:nvSpPr>
          <p:spPr>
            <a:xfrm>
              <a:off x="2863" y="1892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114" name="Rectangle 114"/>
            <p:cNvSpPr/>
            <p:nvPr/>
          </p:nvSpPr>
          <p:spPr>
            <a:xfrm>
              <a:off x="2829" y="2398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15" name="Rectangle 115"/>
            <p:cNvSpPr/>
            <p:nvPr/>
          </p:nvSpPr>
          <p:spPr>
            <a:xfrm>
              <a:off x="2887" y="2420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116" name="Line 116"/>
            <p:cNvSpPr/>
            <p:nvPr/>
          </p:nvSpPr>
          <p:spPr>
            <a:xfrm>
              <a:off x="2880" y="2415"/>
              <a:ext cx="61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" name="Rectangle 117"/>
            <p:cNvSpPr/>
            <p:nvPr/>
          </p:nvSpPr>
          <p:spPr>
            <a:xfrm>
              <a:off x="2003" y="264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18" name="Rectangle 118"/>
            <p:cNvSpPr/>
            <p:nvPr/>
          </p:nvSpPr>
          <p:spPr>
            <a:xfrm>
              <a:off x="21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119" name="Rectangle 119"/>
            <p:cNvSpPr/>
            <p:nvPr/>
          </p:nvSpPr>
          <p:spPr>
            <a:xfrm>
              <a:off x="2146" y="2707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/>
            </a:p>
          </p:txBody>
        </p:sp>
        <p:sp>
          <p:nvSpPr>
            <p:cNvPr id="120" name="Rectangle 120"/>
            <p:cNvSpPr/>
            <p:nvPr/>
          </p:nvSpPr>
          <p:spPr>
            <a:xfrm>
              <a:off x="2375" y="258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21" name="Rectangle 121"/>
            <p:cNvSpPr/>
            <p:nvPr/>
          </p:nvSpPr>
          <p:spPr>
            <a:xfrm>
              <a:off x="2478" y="2607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122" name="Rectangle 122"/>
            <p:cNvSpPr/>
            <p:nvPr/>
          </p:nvSpPr>
          <p:spPr>
            <a:xfrm>
              <a:off x="2523" y="264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123" name="Rectangle 123"/>
            <p:cNvSpPr/>
            <p:nvPr/>
          </p:nvSpPr>
          <p:spPr>
            <a:xfrm>
              <a:off x="2375" y="163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24" name="Rectangle 124"/>
            <p:cNvSpPr/>
            <p:nvPr/>
          </p:nvSpPr>
          <p:spPr>
            <a:xfrm>
              <a:off x="2478" y="165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125" name="Rectangle 125"/>
            <p:cNvSpPr/>
            <p:nvPr/>
          </p:nvSpPr>
          <p:spPr>
            <a:xfrm>
              <a:off x="2518" y="1699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/>
            </a:p>
          </p:txBody>
        </p:sp>
        <p:sp>
          <p:nvSpPr>
            <p:cNvPr id="126" name="Rectangle 126"/>
            <p:cNvSpPr/>
            <p:nvPr/>
          </p:nvSpPr>
          <p:spPr>
            <a:xfrm>
              <a:off x="2003" y="156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27" name="Rectangle 127"/>
            <p:cNvSpPr/>
            <p:nvPr/>
          </p:nvSpPr>
          <p:spPr>
            <a:xfrm>
              <a:off x="2106" y="158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128" name="Rectangle 128"/>
            <p:cNvSpPr/>
            <p:nvPr/>
          </p:nvSpPr>
          <p:spPr>
            <a:xfrm>
              <a:off x="2151" y="162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 b="1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36627" y="2859207"/>
            <a:ext cx="648179" cy="329820"/>
            <a:chOff x="1801504" y="3104866"/>
            <a:chExt cx="648179" cy="329820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801504" y="3411940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 flipV="1">
              <a:off x="2019869" y="3104866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2028967" y="3113964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 flipV="1">
              <a:off x="2233684" y="3127612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2233683" y="3427862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直接箭头连接符 8"/>
          <p:cNvCxnSpPr/>
          <p:nvPr/>
        </p:nvCxnSpPr>
        <p:spPr>
          <a:xfrm flipV="1">
            <a:off x="3254991" y="2900150"/>
            <a:ext cx="0" cy="25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 flipH="1">
            <a:off x="3459708" y="2901941"/>
            <a:ext cx="2274" cy="277988"/>
          </a:xfrm>
          <a:prstGeom prst="straightConnector1">
            <a:avLst/>
          </a:prstGeom>
          <a:ln w="19050">
            <a:solidFill>
              <a:srgbClr val="3438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pic>
        <p:nvPicPr>
          <p:cNvPr id="63500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3617445"/>
            <a:ext cx="6890905" cy="24433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Rectangle 2"/>
          <p:cNvSpPr txBox="1"/>
          <p:nvPr/>
        </p:nvSpPr>
        <p:spPr>
          <a:xfrm>
            <a:off x="617855" y="911860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RS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grpSp>
        <p:nvGrpSpPr>
          <p:cNvPr id="142" name="Group 11"/>
          <p:cNvGrpSpPr/>
          <p:nvPr/>
        </p:nvGrpSpPr>
        <p:grpSpPr>
          <a:xfrm>
            <a:off x="4018447" y="1039310"/>
            <a:ext cx="4321175" cy="2566988"/>
            <a:chOff x="725" y="1564"/>
            <a:chExt cx="2240" cy="1489"/>
          </a:xfrm>
        </p:grpSpPr>
        <p:sp>
          <p:nvSpPr>
            <p:cNvPr id="143" name="AutoShape 12"/>
            <p:cNvSpPr>
              <a:spLocks noChangeAspect="1" noTextEdit="1"/>
            </p:cNvSpPr>
            <p:nvPr/>
          </p:nvSpPr>
          <p:spPr>
            <a:xfrm>
              <a:off x="725" y="1565"/>
              <a:ext cx="2238" cy="148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13"/>
            <p:cNvSpPr/>
            <p:nvPr/>
          </p:nvSpPr>
          <p:spPr>
            <a:xfrm>
              <a:off x="2608" y="2453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" name="Line 14"/>
            <p:cNvSpPr/>
            <p:nvPr/>
          </p:nvSpPr>
          <p:spPr>
            <a:xfrm>
              <a:off x="1689" y="2787"/>
              <a:ext cx="28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6" name="Line 15"/>
            <p:cNvSpPr/>
            <p:nvPr/>
          </p:nvSpPr>
          <p:spPr>
            <a:xfrm>
              <a:off x="2608" y="1910"/>
              <a:ext cx="192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" name="Line 16"/>
            <p:cNvSpPr/>
            <p:nvPr/>
          </p:nvSpPr>
          <p:spPr>
            <a:xfrm>
              <a:off x="1716" y="1910"/>
              <a:ext cx="31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" name="Line 17"/>
            <p:cNvSpPr/>
            <p:nvPr/>
          </p:nvSpPr>
          <p:spPr>
            <a:xfrm flipV="1">
              <a:off x="1417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" name="Oval 18"/>
            <p:cNvSpPr/>
            <p:nvPr/>
          </p:nvSpPr>
          <p:spPr>
            <a:xfrm>
              <a:off x="1681" y="1889"/>
              <a:ext cx="43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0" name="Line 19"/>
            <p:cNvSpPr/>
            <p:nvPr/>
          </p:nvSpPr>
          <p:spPr>
            <a:xfrm flipH="1">
              <a:off x="1417" y="2038"/>
              <a:ext cx="391" cy="2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" name="Line 20"/>
            <p:cNvSpPr/>
            <p:nvPr/>
          </p:nvSpPr>
          <p:spPr>
            <a:xfrm flipH="1" flipV="1">
              <a:off x="1417" y="2069"/>
              <a:ext cx="393" cy="23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2" name="Line 21"/>
            <p:cNvSpPr/>
            <p:nvPr/>
          </p:nvSpPr>
          <p:spPr>
            <a:xfrm flipV="1">
              <a:off x="1810" y="1911"/>
              <a:ext cx="1" cy="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3" name="Line 22"/>
            <p:cNvSpPr/>
            <p:nvPr/>
          </p:nvSpPr>
          <p:spPr>
            <a:xfrm>
              <a:off x="1417" y="1976"/>
              <a:ext cx="97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4" name="Line 23"/>
            <p:cNvSpPr/>
            <p:nvPr/>
          </p:nvSpPr>
          <p:spPr>
            <a:xfrm>
              <a:off x="1341" y="1841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5" name="Line 24"/>
            <p:cNvSpPr/>
            <p:nvPr/>
          </p:nvSpPr>
          <p:spPr>
            <a:xfrm>
              <a:off x="1716" y="2455"/>
              <a:ext cx="326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6" name="Oval 25"/>
            <p:cNvSpPr/>
            <p:nvPr/>
          </p:nvSpPr>
          <p:spPr>
            <a:xfrm>
              <a:off x="1693" y="2434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7" name="Line 26"/>
            <p:cNvSpPr/>
            <p:nvPr/>
          </p:nvSpPr>
          <p:spPr>
            <a:xfrm>
              <a:off x="1344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8" name="Line 27"/>
            <p:cNvSpPr/>
            <p:nvPr/>
          </p:nvSpPr>
          <p:spPr>
            <a:xfrm>
              <a:off x="1418" y="2386"/>
              <a:ext cx="95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9" name="Line 28"/>
            <p:cNvSpPr/>
            <p:nvPr/>
          </p:nvSpPr>
          <p:spPr>
            <a:xfrm flipV="1">
              <a:off x="1417" y="2288"/>
              <a:ext cx="1" cy="98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" name="Line 29"/>
            <p:cNvSpPr/>
            <p:nvPr/>
          </p:nvSpPr>
          <p:spPr>
            <a:xfrm flipV="1">
              <a:off x="1810" y="2298"/>
              <a:ext cx="1" cy="157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" name="Oval 30"/>
            <p:cNvSpPr/>
            <p:nvPr/>
          </p:nvSpPr>
          <p:spPr>
            <a:xfrm>
              <a:off x="1797" y="1896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2" name="Oval 31"/>
            <p:cNvSpPr/>
            <p:nvPr/>
          </p:nvSpPr>
          <p:spPr>
            <a:xfrm>
              <a:off x="1797" y="2442"/>
              <a:ext cx="28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3" name="Oval 32"/>
            <p:cNvSpPr/>
            <p:nvPr/>
          </p:nvSpPr>
          <p:spPr>
            <a:xfrm>
              <a:off x="1325" y="2496"/>
              <a:ext cx="42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4" name="Oval 33"/>
            <p:cNvSpPr/>
            <p:nvPr/>
          </p:nvSpPr>
          <p:spPr>
            <a:xfrm>
              <a:off x="1314" y="1822"/>
              <a:ext cx="41" cy="4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5" name="Line 34"/>
            <p:cNvSpPr/>
            <p:nvPr/>
          </p:nvSpPr>
          <p:spPr>
            <a:xfrm>
              <a:off x="1077" y="190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6" name="Line 35"/>
            <p:cNvSpPr/>
            <p:nvPr/>
          </p:nvSpPr>
          <p:spPr>
            <a:xfrm>
              <a:off x="932" y="1769"/>
              <a:ext cx="21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7" name="Line 36"/>
            <p:cNvSpPr/>
            <p:nvPr/>
          </p:nvSpPr>
          <p:spPr>
            <a:xfrm>
              <a:off x="1076" y="1905"/>
              <a:ext cx="1" cy="885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8" name="Line 37"/>
            <p:cNvSpPr/>
            <p:nvPr/>
          </p:nvSpPr>
          <p:spPr>
            <a:xfrm>
              <a:off x="1078" y="2454"/>
              <a:ext cx="68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9" name="Line 38"/>
            <p:cNvSpPr/>
            <p:nvPr/>
          </p:nvSpPr>
          <p:spPr>
            <a:xfrm flipV="1">
              <a:off x="930" y="2588"/>
              <a:ext cx="214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0" name="Oval 39"/>
            <p:cNvSpPr/>
            <p:nvPr/>
          </p:nvSpPr>
          <p:spPr>
            <a:xfrm>
              <a:off x="1064" y="2152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1" name="Line 40"/>
            <p:cNvSpPr/>
            <p:nvPr/>
          </p:nvSpPr>
          <p:spPr>
            <a:xfrm>
              <a:off x="931" y="2165"/>
              <a:ext cx="151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" name="Line 41"/>
            <p:cNvSpPr/>
            <p:nvPr/>
          </p:nvSpPr>
          <p:spPr>
            <a:xfrm>
              <a:off x="2236" y="1848"/>
              <a:ext cx="174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" name="Line 42"/>
            <p:cNvSpPr/>
            <p:nvPr/>
          </p:nvSpPr>
          <p:spPr>
            <a:xfrm>
              <a:off x="2239" y="2518"/>
              <a:ext cx="17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" name="Oval 43"/>
            <p:cNvSpPr/>
            <p:nvPr/>
          </p:nvSpPr>
          <p:spPr>
            <a:xfrm>
              <a:off x="2216" y="1827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5" name="Line 44"/>
            <p:cNvSpPr/>
            <p:nvPr/>
          </p:nvSpPr>
          <p:spPr>
            <a:xfrm flipV="1">
              <a:off x="1970" y="1776"/>
              <a:ext cx="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6" name="Line 45"/>
            <p:cNvSpPr/>
            <p:nvPr/>
          </p:nvSpPr>
          <p:spPr>
            <a:xfrm>
              <a:off x="1970" y="1778"/>
              <a:ext cx="1" cy="1009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7" name="Oval 46"/>
            <p:cNvSpPr/>
            <p:nvPr/>
          </p:nvSpPr>
          <p:spPr>
            <a:xfrm>
              <a:off x="1064" y="2437"/>
              <a:ext cx="28" cy="28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8" name="Oval 47"/>
            <p:cNvSpPr/>
            <p:nvPr/>
          </p:nvSpPr>
          <p:spPr>
            <a:xfrm>
              <a:off x="1672" y="2767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79" name="Line 48"/>
            <p:cNvSpPr/>
            <p:nvPr/>
          </p:nvSpPr>
          <p:spPr>
            <a:xfrm>
              <a:off x="1076" y="2789"/>
              <a:ext cx="472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" name="Oval 49"/>
            <p:cNvSpPr/>
            <p:nvPr/>
          </p:nvSpPr>
          <p:spPr>
            <a:xfrm>
              <a:off x="2216" y="2496"/>
              <a:ext cx="41" cy="42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81" name="Line 50"/>
            <p:cNvSpPr/>
            <p:nvPr/>
          </p:nvSpPr>
          <p:spPr>
            <a:xfrm flipV="1">
              <a:off x="1968" y="2575"/>
              <a:ext cx="73" cy="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2" name="Oval 51"/>
            <p:cNvSpPr/>
            <p:nvPr/>
          </p:nvSpPr>
          <p:spPr>
            <a:xfrm>
              <a:off x="1957" y="2560"/>
              <a:ext cx="28" cy="27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83" name="Oval 52"/>
            <p:cNvSpPr/>
            <p:nvPr/>
          </p:nvSpPr>
          <p:spPr>
            <a:xfrm>
              <a:off x="2584" y="1889"/>
              <a:ext cx="41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84" name="Line 53"/>
            <p:cNvSpPr/>
            <p:nvPr/>
          </p:nvSpPr>
          <p:spPr>
            <a:xfrm flipV="1">
              <a:off x="2310" y="1977"/>
              <a:ext cx="1" cy="9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5" name="Line 54"/>
            <p:cNvSpPr/>
            <p:nvPr/>
          </p:nvSpPr>
          <p:spPr>
            <a:xfrm flipH="1">
              <a:off x="2309" y="2037"/>
              <a:ext cx="394" cy="2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" name="Line 55"/>
            <p:cNvSpPr/>
            <p:nvPr/>
          </p:nvSpPr>
          <p:spPr>
            <a:xfrm flipH="1" flipV="1">
              <a:off x="2309" y="2069"/>
              <a:ext cx="394" cy="2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7" name="Line 56"/>
            <p:cNvSpPr/>
            <p:nvPr/>
          </p:nvSpPr>
          <p:spPr>
            <a:xfrm flipV="1">
              <a:off x="2703" y="1912"/>
              <a:ext cx="1" cy="12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8" name="Line 57"/>
            <p:cNvSpPr/>
            <p:nvPr/>
          </p:nvSpPr>
          <p:spPr>
            <a:xfrm>
              <a:off x="2311" y="1976"/>
              <a:ext cx="97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9" name="Oval 58"/>
            <p:cNvSpPr/>
            <p:nvPr/>
          </p:nvSpPr>
          <p:spPr>
            <a:xfrm>
              <a:off x="2585" y="2432"/>
              <a:ext cx="42" cy="41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0" name="Line 59"/>
            <p:cNvSpPr/>
            <p:nvPr/>
          </p:nvSpPr>
          <p:spPr>
            <a:xfrm>
              <a:off x="2310" y="2388"/>
              <a:ext cx="96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1" name="Line 60"/>
            <p:cNvSpPr/>
            <p:nvPr/>
          </p:nvSpPr>
          <p:spPr>
            <a:xfrm flipH="1" flipV="1">
              <a:off x="2310" y="2288"/>
              <a:ext cx="1" cy="1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2" name="Line 61"/>
            <p:cNvSpPr/>
            <p:nvPr/>
          </p:nvSpPr>
          <p:spPr>
            <a:xfrm flipV="1">
              <a:off x="2703" y="2299"/>
              <a:ext cx="1" cy="1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3" name="Oval 62"/>
            <p:cNvSpPr/>
            <p:nvPr/>
          </p:nvSpPr>
          <p:spPr>
            <a:xfrm>
              <a:off x="2689" y="1896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4" name="Oval 63"/>
            <p:cNvSpPr/>
            <p:nvPr/>
          </p:nvSpPr>
          <p:spPr>
            <a:xfrm>
              <a:off x="2689" y="2442"/>
              <a:ext cx="29" cy="29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5" name="Rectangle 64"/>
            <p:cNvSpPr/>
            <p:nvPr/>
          </p:nvSpPr>
          <p:spPr>
            <a:xfrm>
              <a:off x="1505" y="1785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6" name="Rectangle 65"/>
            <p:cNvSpPr/>
            <p:nvPr/>
          </p:nvSpPr>
          <p:spPr>
            <a:xfrm>
              <a:off x="1515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7" name="Rectangle 66"/>
            <p:cNvSpPr/>
            <p:nvPr/>
          </p:nvSpPr>
          <p:spPr>
            <a:xfrm>
              <a:off x="1148" y="2393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8" name="Rectangle 67"/>
            <p:cNvSpPr/>
            <p:nvPr/>
          </p:nvSpPr>
          <p:spPr>
            <a:xfrm>
              <a:off x="11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99" name="Rectangle 68"/>
            <p:cNvSpPr/>
            <p:nvPr/>
          </p:nvSpPr>
          <p:spPr>
            <a:xfrm>
              <a:off x="2038" y="171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0" name="Rectangle 69"/>
            <p:cNvSpPr/>
            <p:nvPr/>
          </p:nvSpPr>
          <p:spPr>
            <a:xfrm>
              <a:off x="1537" y="2686"/>
              <a:ext cx="138" cy="20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1" name="Rectangle 70"/>
            <p:cNvSpPr/>
            <p:nvPr/>
          </p:nvSpPr>
          <p:spPr>
            <a:xfrm>
              <a:off x="2038" y="2389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2" name="Rectangle 71"/>
            <p:cNvSpPr/>
            <p:nvPr/>
          </p:nvSpPr>
          <p:spPr>
            <a:xfrm>
              <a:off x="2408" y="1784"/>
              <a:ext cx="171" cy="257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3" name="Rectangle 72"/>
            <p:cNvSpPr/>
            <p:nvPr/>
          </p:nvSpPr>
          <p:spPr>
            <a:xfrm>
              <a:off x="2408" y="2325"/>
              <a:ext cx="171" cy="2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4" name="Rectangle 73"/>
            <p:cNvSpPr/>
            <p:nvPr/>
          </p:nvSpPr>
          <p:spPr>
            <a:xfrm>
              <a:off x="749" y="170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5" name="Rectangle 74"/>
            <p:cNvSpPr/>
            <p:nvPr/>
          </p:nvSpPr>
          <p:spPr>
            <a:xfrm>
              <a:off x="868" y="1731"/>
              <a:ext cx="3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zh-CN" sz="2000" b="1" dirty="0"/>
            </a:p>
          </p:txBody>
        </p:sp>
        <p:sp>
          <p:nvSpPr>
            <p:cNvPr id="206" name="Rectangle 75"/>
            <p:cNvSpPr/>
            <p:nvPr/>
          </p:nvSpPr>
          <p:spPr>
            <a:xfrm>
              <a:off x="725" y="2098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7" name="Rectangle 76"/>
            <p:cNvSpPr/>
            <p:nvPr/>
          </p:nvSpPr>
          <p:spPr>
            <a:xfrm>
              <a:off x="821" y="2121"/>
              <a:ext cx="7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CP</a:t>
              </a:r>
              <a:endParaRPr lang="en-US" altLang="zh-CN" sz="2000" b="1" dirty="0"/>
            </a:p>
          </p:txBody>
        </p:sp>
        <p:sp>
          <p:nvSpPr>
            <p:cNvPr id="208" name="Rectangle 77"/>
            <p:cNvSpPr/>
            <p:nvPr/>
          </p:nvSpPr>
          <p:spPr>
            <a:xfrm>
              <a:off x="725" y="2500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09" name="Rectangle 78"/>
            <p:cNvSpPr/>
            <p:nvPr/>
          </p:nvSpPr>
          <p:spPr>
            <a:xfrm>
              <a:off x="839" y="2523"/>
              <a:ext cx="43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b="1" dirty="0"/>
            </a:p>
          </p:txBody>
        </p:sp>
        <p:sp>
          <p:nvSpPr>
            <p:cNvPr id="210" name="Rectangle 79"/>
            <p:cNvSpPr/>
            <p:nvPr/>
          </p:nvSpPr>
          <p:spPr>
            <a:xfrm>
              <a:off x="1103" y="157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1" name="Rectangle 80"/>
            <p:cNvSpPr/>
            <p:nvPr/>
          </p:nvSpPr>
          <p:spPr>
            <a:xfrm>
              <a:off x="1206" y="159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12" name="Rectangle 81"/>
            <p:cNvSpPr/>
            <p:nvPr/>
          </p:nvSpPr>
          <p:spPr>
            <a:xfrm>
              <a:off x="1246" y="163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sz="2000" b="1" dirty="0"/>
            </a:p>
          </p:txBody>
        </p:sp>
        <p:sp>
          <p:nvSpPr>
            <p:cNvPr id="213" name="Rectangle 82"/>
            <p:cNvSpPr/>
            <p:nvPr/>
          </p:nvSpPr>
          <p:spPr>
            <a:xfrm>
              <a:off x="1103" y="264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4" name="Rectangle 83"/>
            <p:cNvSpPr/>
            <p:nvPr/>
          </p:nvSpPr>
          <p:spPr>
            <a:xfrm>
              <a:off x="12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15" name="Rectangle 84"/>
            <p:cNvSpPr/>
            <p:nvPr/>
          </p:nvSpPr>
          <p:spPr>
            <a:xfrm>
              <a:off x="1251" y="270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dirty="0"/>
            </a:p>
          </p:txBody>
        </p:sp>
        <p:sp>
          <p:nvSpPr>
            <p:cNvPr id="216" name="Rectangle 85"/>
            <p:cNvSpPr/>
            <p:nvPr/>
          </p:nvSpPr>
          <p:spPr>
            <a:xfrm>
              <a:off x="1482" y="2884"/>
              <a:ext cx="246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17" name="Rectangle 86"/>
            <p:cNvSpPr/>
            <p:nvPr/>
          </p:nvSpPr>
          <p:spPr>
            <a:xfrm>
              <a:off x="1584" y="290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18" name="Rectangle 87"/>
            <p:cNvSpPr/>
            <p:nvPr/>
          </p:nvSpPr>
          <p:spPr>
            <a:xfrm>
              <a:off x="1624" y="2947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sz="2000" b="1" dirty="0"/>
            </a:p>
          </p:txBody>
        </p:sp>
        <p:sp>
          <p:nvSpPr>
            <p:cNvPr id="219" name="Rectangle 88"/>
            <p:cNvSpPr/>
            <p:nvPr/>
          </p:nvSpPr>
          <p:spPr>
            <a:xfrm>
              <a:off x="1637" y="250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0" name="Rectangle 89"/>
            <p:cNvSpPr/>
            <p:nvPr/>
          </p:nvSpPr>
          <p:spPr>
            <a:xfrm>
              <a:off x="1740" y="252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21" name="Rectangle 90"/>
            <p:cNvSpPr/>
            <p:nvPr/>
          </p:nvSpPr>
          <p:spPr>
            <a:xfrm>
              <a:off x="1779" y="256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000" b="1" dirty="0"/>
            </a:p>
          </p:txBody>
        </p:sp>
        <p:sp>
          <p:nvSpPr>
            <p:cNvPr id="222" name="Rectangle 91"/>
            <p:cNvSpPr/>
            <p:nvPr/>
          </p:nvSpPr>
          <p:spPr>
            <a:xfrm>
              <a:off x="1637" y="172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3" name="Rectangle 92"/>
            <p:cNvSpPr/>
            <p:nvPr/>
          </p:nvSpPr>
          <p:spPr>
            <a:xfrm>
              <a:off x="1740" y="1748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24" name="Rectangle 93"/>
            <p:cNvSpPr/>
            <p:nvPr/>
          </p:nvSpPr>
          <p:spPr>
            <a:xfrm>
              <a:off x="1779" y="1789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/>
            </a:p>
          </p:txBody>
        </p:sp>
        <p:sp>
          <p:nvSpPr>
            <p:cNvPr id="225" name="Rectangle 94"/>
            <p:cNvSpPr/>
            <p:nvPr/>
          </p:nvSpPr>
          <p:spPr>
            <a:xfrm>
              <a:off x="1139" y="239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6" name="Rectangle 95"/>
            <p:cNvSpPr/>
            <p:nvPr/>
          </p:nvSpPr>
          <p:spPr>
            <a:xfrm>
              <a:off x="1221" y="2414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7" name="Rectangle 96"/>
            <p:cNvSpPr/>
            <p:nvPr/>
          </p:nvSpPr>
          <p:spPr>
            <a:xfrm>
              <a:off x="1139" y="1720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8" name="Rectangle 97"/>
            <p:cNvSpPr/>
            <p:nvPr/>
          </p:nvSpPr>
          <p:spPr>
            <a:xfrm>
              <a:off x="1221" y="1742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29" name="Rectangle 98"/>
            <p:cNvSpPr/>
            <p:nvPr/>
          </p:nvSpPr>
          <p:spPr>
            <a:xfrm>
              <a:off x="1499" y="1798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0" name="Rectangle 99"/>
            <p:cNvSpPr/>
            <p:nvPr/>
          </p:nvSpPr>
          <p:spPr>
            <a:xfrm>
              <a:off x="1582" y="1819"/>
              <a:ext cx="47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1" name="Rectangle 100"/>
            <p:cNvSpPr/>
            <p:nvPr/>
          </p:nvSpPr>
          <p:spPr>
            <a:xfrm>
              <a:off x="1511" y="2344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2" name="Rectangle 101"/>
            <p:cNvSpPr/>
            <p:nvPr/>
          </p:nvSpPr>
          <p:spPr>
            <a:xfrm>
              <a:off x="1593" y="2366"/>
              <a:ext cx="5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3" name="Rectangle 102"/>
            <p:cNvSpPr/>
            <p:nvPr/>
          </p:nvSpPr>
          <p:spPr>
            <a:xfrm>
              <a:off x="2034" y="1726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4" name="Rectangle 103"/>
            <p:cNvSpPr/>
            <p:nvPr/>
          </p:nvSpPr>
          <p:spPr>
            <a:xfrm>
              <a:off x="2115" y="1747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5" name="Rectangle 104"/>
            <p:cNvSpPr/>
            <p:nvPr/>
          </p:nvSpPr>
          <p:spPr>
            <a:xfrm>
              <a:off x="2034" y="2392"/>
              <a:ext cx="186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6" name="Rectangle 105"/>
            <p:cNvSpPr/>
            <p:nvPr/>
          </p:nvSpPr>
          <p:spPr>
            <a:xfrm>
              <a:off x="2115" y="241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7" name="Rectangle 106"/>
            <p:cNvSpPr/>
            <p:nvPr/>
          </p:nvSpPr>
          <p:spPr>
            <a:xfrm>
              <a:off x="2405" y="2332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38" name="Rectangle 107"/>
            <p:cNvSpPr/>
            <p:nvPr/>
          </p:nvSpPr>
          <p:spPr>
            <a:xfrm>
              <a:off x="2487" y="2354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39" name="Rectangle 108"/>
            <p:cNvSpPr/>
            <p:nvPr/>
          </p:nvSpPr>
          <p:spPr>
            <a:xfrm>
              <a:off x="2405" y="1786"/>
              <a:ext cx="187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0" name="Rectangle 109"/>
            <p:cNvSpPr/>
            <p:nvPr/>
          </p:nvSpPr>
          <p:spPr>
            <a:xfrm>
              <a:off x="2487" y="1808"/>
              <a:ext cx="49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000" b="1" dirty="0"/>
            </a:p>
          </p:txBody>
        </p:sp>
        <p:sp>
          <p:nvSpPr>
            <p:cNvPr id="241" name="Rectangle 110"/>
            <p:cNvSpPr/>
            <p:nvPr/>
          </p:nvSpPr>
          <p:spPr>
            <a:xfrm>
              <a:off x="1511" y="2686"/>
              <a:ext cx="188" cy="13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2" name="Rectangle 111"/>
            <p:cNvSpPr/>
            <p:nvPr/>
          </p:nvSpPr>
          <p:spPr>
            <a:xfrm>
              <a:off x="1602" y="2707"/>
              <a:ext cx="30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243" name="Rectangle 112"/>
            <p:cNvSpPr/>
            <p:nvPr/>
          </p:nvSpPr>
          <p:spPr>
            <a:xfrm>
              <a:off x="2805" y="1870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4" name="Rectangle 113"/>
            <p:cNvSpPr/>
            <p:nvPr/>
          </p:nvSpPr>
          <p:spPr>
            <a:xfrm>
              <a:off x="2863" y="1892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245" name="Rectangle 114"/>
            <p:cNvSpPr/>
            <p:nvPr/>
          </p:nvSpPr>
          <p:spPr>
            <a:xfrm>
              <a:off x="2829" y="2398"/>
              <a:ext cx="136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6" name="Rectangle 115"/>
            <p:cNvSpPr/>
            <p:nvPr/>
          </p:nvSpPr>
          <p:spPr>
            <a:xfrm>
              <a:off x="2887" y="2420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 dirty="0"/>
            </a:p>
          </p:txBody>
        </p:sp>
        <p:sp>
          <p:nvSpPr>
            <p:cNvPr id="247" name="Line 116"/>
            <p:cNvSpPr/>
            <p:nvPr/>
          </p:nvSpPr>
          <p:spPr>
            <a:xfrm>
              <a:off x="2880" y="2415"/>
              <a:ext cx="61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8" name="Rectangle 117"/>
            <p:cNvSpPr/>
            <p:nvPr/>
          </p:nvSpPr>
          <p:spPr>
            <a:xfrm>
              <a:off x="2003" y="264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49" name="Rectangle 118"/>
            <p:cNvSpPr/>
            <p:nvPr/>
          </p:nvSpPr>
          <p:spPr>
            <a:xfrm>
              <a:off x="2106" y="266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0" name="Rectangle 119"/>
            <p:cNvSpPr/>
            <p:nvPr/>
          </p:nvSpPr>
          <p:spPr>
            <a:xfrm>
              <a:off x="2146" y="2707"/>
              <a:ext cx="3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/>
            </a:p>
          </p:txBody>
        </p:sp>
        <p:sp>
          <p:nvSpPr>
            <p:cNvPr id="251" name="Rectangle 120"/>
            <p:cNvSpPr/>
            <p:nvPr/>
          </p:nvSpPr>
          <p:spPr>
            <a:xfrm>
              <a:off x="2375" y="2584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2" name="Rectangle 121"/>
            <p:cNvSpPr/>
            <p:nvPr/>
          </p:nvSpPr>
          <p:spPr>
            <a:xfrm>
              <a:off x="2478" y="2607"/>
              <a:ext cx="46" cy="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3" name="Rectangle 122"/>
            <p:cNvSpPr/>
            <p:nvPr/>
          </p:nvSpPr>
          <p:spPr>
            <a:xfrm>
              <a:off x="2523" y="264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/>
            </a:p>
          </p:txBody>
        </p:sp>
        <p:sp>
          <p:nvSpPr>
            <p:cNvPr id="254" name="Rectangle 123"/>
            <p:cNvSpPr/>
            <p:nvPr/>
          </p:nvSpPr>
          <p:spPr>
            <a:xfrm>
              <a:off x="2375" y="1636"/>
              <a:ext cx="247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5" name="Rectangle 124"/>
            <p:cNvSpPr/>
            <p:nvPr/>
          </p:nvSpPr>
          <p:spPr>
            <a:xfrm>
              <a:off x="2478" y="1659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6" name="Rectangle 125"/>
            <p:cNvSpPr/>
            <p:nvPr/>
          </p:nvSpPr>
          <p:spPr>
            <a:xfrm>
              <a:off x="2518" y="1699"/>
              <a:ext cx="30" cy="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/>
            </a:p>
          </p:txBody>
        </p:sp>
        <p:sp>
          <p:nvSpPr>
            <p:cNvPr id="257" name="Rectangle 126"/>
            <p:cNvSpPr/>
            <p:nvPr/>
          </p:nvSpPr>
          <p:spPr>
            <a:xfrm>
              <a:off x="2003" y="1564"/>
              <a:ext cx="248" cy="169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58" name="Rectangle 127"/>
            <p:cNvSpPr/>
            <p:nvPr/>
          </p:nvSpPr>
          <p:spPr>
            <a:xfrm>
              <a:off x="2106" y="1587"/>
              <a:ext cx="46" cy="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9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  <a:endParaRPr lang="en-US" altLang="zh-CN" sz="2000" b="1" dirty="0"/>
            </a:p>
          </p:txBody>
        </p:sp>
        <p:sp>
          <p:nvSpPr>
            <p:cNvPr id="259" name="Rectangle 128"/>
            <p:cNvSpPr/>
            <p:nvPr/>
          </p:nvSpPr>
          <p:spPr>
            <a:xfrm>
              <a:off x="2151" y="1627"/>
              <a:ext cx="20" cy="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617855" y="911860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JK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graphicFrame>
        <p:nvGraphicFramePr>
          <p:cNvPr id="70861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16013" y="2008188"/>
          <a:ext cx="5472112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Picture" r:id="rId4" imgW="5334000" imgH="2762250" progId="Word.Picture.8">
                  <p:embed/>
                </p:oleObj>
              </mc:Choice>
              <mc:Fallback>
                <p:oleObj name="Picture" r:id="rId4" imgW="5334000" imgH="2762250" progId="Word.Picture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116013" y="2008188"/>
                        <a:ext cx="5472112" cy="282733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616" name="Rectangle 8"/>
          <p:cNvSpPr/>
          <p:nvPr/>
        </p:nvSpPr>
        <p:spPr>
          <a:xfrm>
            <a:off x="2187893" y="5004117"/>
            <a:ext cx="1178528" cy="40011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+mn-ea"/>
              </a:rPr>
              <a:t>主触发器</a:t>
            </a:r>
            <a:r>
              <a:rPr lang="zh-CN" altLang="en-US" sz="2000" b="1" dirty="0">
                <a:latin typeface="+mn-ea"/>
              </a:rPr>
              <a:t> </a:t>
            </a:r>
          </a:p>
        </p:txBody>
      </p:sp>
      <p:sp>
        <p:nvSpPr>
          <p:cNvPr id="708617" name="Rectangle 9"/>
          <p:cNvSpPr/>
          <p:nvPr/>
        </p:nvSpPr>
        <p:spPr>
          <a:xfrm>
            <a:off x="4299585" y="5009050"/>
            <a:ext cx="1178528" cy="40011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latin typeface="+mn-ea"/>
              </a:rPr>
              <a:t>从触发器</a:t>
            </a:r>
            <a:r>
              <a:rPr lang="zh-CN" altLang="en-US" sz="2000" b="1" dirty="0">
                <a:solidFill>
                  <a:srgbClr val="000099"/>
                </a:solidFill>
                <a:latin typeface="+mn-ea"/>
              </a:rPr>
              <a:t> </a:t>
            </a:r>
          </a:p>
        </p:txBody>
      </p:sp>
      <p:pic>
        <p:nvPicPr>
          <p:cNvPr id="64520" name="Picture 3" descr="Tu3-36X"/>
          <p:cNvPicPr>
            <a:picLocks noChangeAspect="1"/>
          </p:cNvPicPr>
          <p:nvPr/>
        </p:nvPicPr>
        <p:blipFill>
          <a:blip r:embed="rId6"/>
          <a:srcRect l="57274" t="13983" r="330" b="36292"/>
          <a:stretch>
            <a:fillRect/>
          </a:stretch>
        </p:blipFill>
        <p:spPr>
          <a:xfrm>
            <a:off x="7131368" y="1959754"/>
            <a:ext cx="2325687" cy="2538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3281" name="Line 33"/>
          <p:cNvSpPr/>
          <p:nvPr/>
        </p:nvSpPr>
        <p:spPr>
          <a:xfrm flipH="1">
            <a:off x="4033866" y="1676458"/>
            <a:ext cx="0" cy="3338513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64522" name="矩形 1"/>
          <p:cNvSpPr/>
          <p:nvPr/>
        </p:nvSpPr>
        <p:spPr>
          <a:xfrm>
            <a:off x="6632171" y="4565419"/>
            <a:ext cx="4572000" cy="96879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</a:rPr>
              <a:t>R</a:t>
            </a:r>
            <a:r>
              <a:rPr lang="en-US" altLang="zh-CN" sz="2000" b="1" baseline="-25000" dirty="0">
                <a:latin typeface="+mn-ea"/>
              </a:rPr>
              <a:t>D</a:t>
            </a:r>
            <a:r>
              <a:rPr lang="en-US" altLang="zh-CN" sz="2000" b="1" dirty="0">
                <a:latin typeface="+mn-ea"/>
              </a:rPr>
              <a:t>:</a:t>
            </a:r>
            <a:r>
              <a:rPr lang="zh-CN" altLang="en-US" sz="2000" b="1" dirty="0">
                <a:latin typeface="+mn-ea"/>
              </a:rPr>
              <a:t>直接置</a:t>
            </a:r>
            <a:r>
              <a:rPr lang="en-US" altLang="zh-CN" sz="2000" b="1" dirty="0">
                <a:latin typeface="+mn-ea"/>
              </a:rPr>
              <a:t>0</a:t>
            </a:r>
            <a:r>
              <a:rPr lang="zh-CN" altLang="en-US" sz="2000" b="1" dirty="0">
                <a:latin typeface="+mn-ea"/>
              </a:rPr>
              <a:t>，低电平有效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solidFill>
                  <a:srgbClr val="333399"/>
                </a:solidFill>
                <a:latin typeface="+mn-ea"/>
              </a:rPr>
              <a:t>异步</a:t>
            </a:r>
            <a:r>
              <a:rPr lang="en-US" altLang="zh-CN" sz="2000" b="1" dirty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+mn-ea"/>
              </a:rPr>
              <a:t>S</a:t>
            </a:r>
            <a:r>
              <a:rPr lang="en-US" altLang="zh-CN" sz="2000" b="1" baseline="-25000" dirty="0">
                <a:latin typeface="+mn-ea"/>
              </a:rPr>
              <a:t>D</a:t>
            </a:r>
            <a:r>
              <a:rPr lang="en-US" altLang="zh-CN" sz="2000" b="1" dirty="0">
                <a:latin typeface="+mn-ea"/>
              </a:rPr>
              <a:t>:</a:t>
            </a:r>
            <a:r>
              <a:rPr lang="zh-CN" altLang="en-US" sz="2000" b="1" dirty="0">
                <a:latin typeface="+mn-ea"/>
              </a:rPr>
              <a:t>直接置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，低电平有效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solidFill>
                  <a:srgbClr val="333399"/>
                </a:solidFill>
                <a:latin typeface="+mn-ea"/>
              </a:rPr>
              <a:t>异步</a:t>
            </a:r>
            <a:r>
              <a:rPr lang="en-US" altLang="zh-CN" sz="2000" b="1" dirty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9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6" grpId="0" bldLvl="0" animBg="1"/>
      <p:bldP spid="70861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主从结构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5539" name="Text Box 4"/>
          <p:cNvSpPr txBox="1"/>
          <p:nvPr/>
        </p:nvSpPr>
        <p:spPr>
          <a:xfrm>
            <a:off x="6437977" y="4356446"/>
            <a:ext cx="4645025" cy="430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dirty="0">
                <a:solidFill>
                  <a:srgbClr val="2E14EE"/>
                </a:solidFill>
                <a:latin typeface="+mn-ea"/>
              </a:rPr>
              <a:t>主从</a:t>
            </a:r>
            <a:r>
              <a:rPr lang="en-US" altLang="zh-CN" sz="2200" dirty="0">
                <a:solidFill>
                  <a:srgbClr val="2E14EE"/>
                </a:solidFill>
                <a:latin typeface="+mn-ea"/>
              </a:rPr>
              <a:t>JK</a:t>
            </a:r>
            <a:r>
              <a:rPr lang="zh-CN" altLang="en-US" sz="2200" dirty="0">
                <a:solidFill>
                  <a:srgbClr val="2E14EE"/>
                </a:solidFill>
                <a:latin typeface="+mn-ea"/>
              </a:rPr>
              <a:t>触发器主触发器的一次翻转</a:t>
            </a:r>
          </a:p>
        </p:txBody>
      </p:sp>
      <p:graphicFrame>
        <p:nvGraphicFramePr>
          <p:cNvPr id="709639" name="Object 7"/>
          <p:cNvGraphicFramePr>
            <a:graphicFrameLocks noChangeAspect="1"/>
          </p:cNvGraphicFramePr>
          <p:nvPr/>
        </p:nvGraphicFramePr>
        <p:xfrm>
          <a:off x="840601" y="2594468"/>
          <a:ext cx="5113337" cy="31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r:id="rId4" imgW="2878455" imgH="1760855" progId="Visio.Drawing.11">
                  <p:embed/>
                </p:oleObj>
              </mc:Choice>
              <mc:Fallback>
                <p:oleObj r:id="rId4" imgW="2878455" imgH="1760855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0601" y="2594468"/>
                        <a:ext cx="5113337" cy="312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8"/>
          <p:cNvGrpSpPr/>
          <p:nvPr/>
        </p:nvGrpSpPr>
        <p:grpSpPr>
          <a:xfrm>
            <a:off x="1704201" y="2521443"/>
            <a:ext cx="3636962" cy="3060700"/>
            <a:chOff x="1383" y="1344"/>
            <a:chExt cx="2291" cy="1928"/>
          </a:xfrm>
        </p:grpSpPr>
        <p:sp>
          <p:nvSpPr>
            <p:cNvPr id="65544" name="Line 11"/>
            <p:cNvSpPr/>
            <p:nvPr/>
          </p:nvSpPr>
          <p:spPr>
            <a:xfrm flipH="1">
              <a:off x="2585" y="1344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45" name="Line 10"/>
            <p:cNvSpPr/>
            <p:nvPr/>
          </p:nvSpPr>
          <p:spPr>
            <a:xfrm flipH="1">
              <a:off x="2472" y="1344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46" name="Line 11"/>
            <p:cNvSpPr/>
            <p:nvPr/>
          </p:nvSpPr>
          <p:spPr>
            <a:xfrm flipH="1">
              <a:off x="2705" y="1366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47" name="Line 11"/>
            <p:cNvSpPr/>
            <p:nvPr/>
          </p:nvSpPr>
          <p:spPr>
            <a:xfrm flipH="1">
              <a:off x="3424" y="1366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48" name="Line 11"/>
            <p:cNvSpPr/>
            <p:nvPr/>
          </p:nvSpPr>
          <p:spPr>
            <a:xfrm flipH="1">
              <a:off x="3544" y="1366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49" name="Line 11"/>
            <p:cNvSpPr/>
            <p:nvPr/>
          </p:nvSpPr>
          <p:spPr>
            <a:xfrm flipH="1">
              <a:off x="3674" y="1366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50" name="Line 11"/>
            <p:cNvSpPr/>
            <p:nvPr/>
          </p:nvSpPr>
          <p:spPr>
            <a:xfrm flipH="1">
              <a:off x="3311" y="1366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51" name="Line 10"/>
            <p:cNvSpPr/>
            <p:nvPr/>
          </p:nvSpPr>
          <p:spPr>
            <a:xfrm flipH="1">
              <a:off x="2358" y="1344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65552" name="Line 10"/>
            <p:cNvSpPr/>
            <p:nvPr/>
          </p:nvSpPr>
          <p:spPr>
            <a:xfrm flipH="1">
              <a:off x="1383" y="1365"/>
              <a:ext cx="0" cy="1906"/>
            </a:xfrm>
            <a:prstGeom prst="line">
              <a:avLst/>
            </a:prstGeom>
            <a:ln w="19050" cap="flat" cmpd="sng">
              <a:solidFill>
                <a:srgbClr val="2E14EE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.主从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JK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graphicFrame>
        <p:nvGraphicFramePr>
          <p:cNvPr id="1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094412" y="872116"/>
          <a:ext cx="4193395" cy="2166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Picture" r:id="rId6" imgW="5334000" imgH="2762250" progId="Word.Picture.8">
                  <p:embed/>
                </p:oleObj>
              </mc:Choice>
              <mc:Fallback>
                <p:oleObj name="Picture" r:id="rId6" imgW="5334000" imgH="2762250" progId="Word.Picture.8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>
                      <a:xfrm>
                        <a:off x="6094412" y="872116"/>
                        <a:ext cx="4193395" cy="216664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33"/>
          <p:cNvSpPr/>
          <p:nvPr/>
        </p:nvSpPr>
        <p:spPr>
          <a:xfrm flipH="1">
            <a:off x="8310303" y="835949"/>
            <a:ext cx="0" cy="2196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097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884" y="6698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.电路结构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65539" name="Text Box 4"/>
          <p:cNvSpPr txBox="1"/>
          <p:nvPr/>
        </p:nvSpPr>
        <p:spPr>
          <a:xfrm>
            <a:off x="5638512" y="2864831"/>
            <a:ext cx="4645025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sz="19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个由与非门构成的基本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RS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触发器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3070860" y="2624455"/>
            <a:ext cx="458470" cy="547370"/>
            <a:chOff x="8447" y="3010"/>
            <a:chExt cx="722" cy="862"/>
          </a:xfrm>
        </p:grpSpPr>
        <p:sp>
          <p:nvSpPr>
            <p:cNvPr id="102" name="Text Box 4"/>
            <p:cNvSpPr txBox="1"/>
            <p:nvPr/>
          </p:nvSpPr>
          <p:spPr>
            <a:xfrm>
              <a:off x="8447" y="3010"/>
              <a:ext cx="722" cy="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1800" i="1" dirty="0">
                  <a:solidFill>
                    <a:srgbClr val="FF0000"/>
                  </a:solidFill>
                  <a:latin typeface="+mn-ea"/>
                </a:rPr>
                <a:t>S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8677" y="3320"/>
              <a:ext cx="2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3040761" y="3926840"/>
            <a:ext cx="458470" cy="547370"/>
            <a:chOff x="8447" y="3010"/>
            <a:chExt cx="722" cy="862"/>
          </a:xfrm>
        </p:grpSpPr>
        <p:sp>
          <p:nvSpPr>
            <p:cNvPr id="103" name="Text Box 4"/>
            <p:cNvSpPr txBox="1"/>
            <p:nvPr/>
          </p:nvSpPr>
          <p:spPr>
            <a:xfrm>
              <a:off x="8447" y="3010"/>
              <a:ext cx="722" cy="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1800" i="1" dirty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  <p:cxnSp>
          <p:nvCxnSpPr>
            <p:cNvPr id="104" name="直接连接符 103"/>
            <p:cNvCxnSpPr/>
            <p:nvPr/>
          </p:nvCxnSpPr>
          <p:spPr>
            <a:xfrm flipV="1">
              <a:off x="8677" y="3320"/>
              <a:ext cx="2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圆角矩形 2"/>
          <p:cNvSpPr/>
          <p:nvPr/>
        </p:nvSpPr>
        <p:spPr>
          <a:xfrm>
            <a:off x="3063240" y="2679192"/>
            <a:ext cx="1078992" cy="1719072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>
            <a:off x="1889760" y="1810512"/>
            <a:ext cx="1078992" cy="1478280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1886712" y="3663696"/>
            <a:ext cx="1078992" cy="1478280"/>
          </a:xfrm>
          <a:prstGeom prst="round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/>
      <p:bldP spid="3" grpId="0" animBg="1"/>
      <p:bldP spid="108" grpId="0" animBg="1"/>
      <p:bldP spid="10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097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884" y="6698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.电路结构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65539" name="Text Box 4"/>
          <p:cNvSpPr txBox="1"/>
          <p:nvPr/>
        </p:nvSpPr>
        <p:spPr>
          <a:xfrm>
            <a:off x="5638512" y="2864831"/>
            <a:ext cx="4645025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sz="19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个由与非门构成的基本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RS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触发器</a:t>
            </a:r>
          </a:p>
        </p:txBody>
      </p:sp>
      <p:sp>
        <p:nvSpPr>
          <p:cNvPr id="99" name="Text Box 4"/>
          <p:cNvSpPr txBox="1"/>
          <p:nvPr/>
        </p:nvSpPr>
        <p:spPr>
          <a:xfrm>
            <a:off x="5663277" y="3416646"/>
            <a:ext cx="4645025" cy="10064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</a:rPr>
              <a:t>第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一级的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G2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输出反馈到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的输入，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个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RS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触发器相互关联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3070860" y="2624455"/>
            <a:ext cx="458470" cy="547370"/>
            <a:chOff x="8447" y="3010"/>
            <a:chExt cx="722" cy="862"/>
          </a:xfrm>
        </p:grpSpPr>
        <p:sp>
          <p:nvSpPr>
            <p:cNvPr id="102" name="Text Box 4"/>
            <p:cNvSpPr txBox="1"/>
            <p:nvPr/>
          </p:nvSpPr>
          <p:spPr>
            <a:xfrm>
              <a:off x="8447" y="3010"/>
              <a:ext cx="722" cy="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1800" i="1" dirty="0">
                  <a:solidFill>
                    <a:srgbClr val="FF0000"/>
                  </a:solidFill>
                  <a:latin typeface="+mn-ea"/>
                </a:rPr>
                <a:t>S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8677" y="3320"/>
              <a:ext cx="2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3040761" y="3926840"/>
            <a:ext cx="458470" cy="547370"/>
            <a:chOff x="8447" y="3010"/>
            <a:chExt cx="722" cy="862"/>
          </a:xfrm>
        </p:grpSpPr>
        <p:sp>
          <p:nvSpPr>
            <p:cNvPr id="103" name="Text Box 4"/>
            <p:cNvSpPr txBox="1"/>
            <p:nvPr/>
          </p:nvSpPr>
          <p:spPr>
            <a:xfrm>
              <a:off x="8447" y="3010"/>
              <a:ext cx="722" cy="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1800" i="1" dirty="0">
                  <a:solidFill>
                    <a:srgbClr val="FF0000"/>
                  </a:solidFill>
                  <a:latin typeface="+mn-ea"/>
                </a:rPr>
                <a:t>R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  <p:cxnSp>
          <p:nvCxnSpPr>
            <p:cNvPr id="104" name="直接连接符 103"/>
            <p:cNvCxnSpPr/>
            <p:nvPr/>
          </p:nvCxnSpPr>
          <p:spPr>
            <a:xfrm flipV="1">
              <a:off x="8677" y="3320"/>
              <a:ext cx="2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1983740" y="3064323"/>
            <a:ext cx="744220" cy="908050"/>
            <a:chOff x="1983740" y="3071495"/>
            <a:chExt cx="744220" cy="908050"/>
          </a:xfrm>
        </p:grpSpPr>
        <p:cxnSp>
          <p:nvCxnSpPr>
            <p:cNvPr id="111" name="直接连接符 110"/>
            <p:cNvCxnSpPr/>
            <p:nvPr/>
          </p:nvCxnSpPr>
          <p:spPr>
            <a:xfrm flipH="1">
              <a:off x="2727960" y="3071495"/>
              <a:ext cx="0" cy="21971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1983740" y="3284855"/>
              <a:ext cx="744220" cy="4743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983740" y="3979545"/>
              <a:ext cx="2159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1986280" y="3750310"/>
              <a:ext cx="0" cy="2266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26024" name="Text Box 8"/>
          <p:cNvSpPr txBox="1"/>
          <p:nvPr/>
        </p:nvSpPr>
        <p:spPr>
          <a:xfrm>
            <a:off x="1391285" y="2114453"/>
            <a:ext cx="9490075" cy="354007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问题提出：</a:t>
            </a:r>
            <a:endParaRPr lang="zh-CN" altLang="en-US" sz="2400" dirty="0">
              <a:solidFill>
                <a:srgbClr val="CC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lv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CC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触发器如何保存信息？</a:t>
            </a:r>
            <a:endParaRPr lang="en-US" altLang="zh-CN" sz="24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lv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触发器如何实现时序功能？</a:t>
            </a:r>
          </a:p>
          <a:p>
            <a:pPr marL="0" lv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3.</a:t>
            </a:r>
            <a:r>
              <a:rPr lang="zh-CN" altLang="en-US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为什么采用多种不同触发方式和不同类型的触发器？各有何特点</a:t>
            </a:r>
            <a:r>
              <a:rPr lang="en-US" altLang="zh-CN" sz="24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?</a:t>
            </a:r>
          </a:p>
          <a:p>
            <a:pPr marL="0" lv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学习建议：    </a:t>
            </a:r>
            <a:endParaRPr lang="en-US" altLang="zh-CN" sz="2400" dirty="0">
              <a:solidFill>
                <a:srgbClr val="0000F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lvl="0" algn="l">
              <a:lnSpc>
                <a:spcPct val="13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</a:t>
            </a: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1.关注触发器状态改变的条件和时刻点(跳变点);</a:t>
            </a:r>
          </a:p>
          <a:p>
            <a:pPr marL="0" lvl="0" algn="l">
              <a:lnSpc>
                <a:spcPct val="135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2. 灵活使用描述触发器功能的描述方法(功能)；</a:t>
            </a:r>
          </a:p>
        </p:txBody>
      </p:sp>
      <p:sp>
        <p:nvSpPr>
          <p:cNvPr id="21508" name="Text Box 9"/>
          <p:cNvSpPr txBox="1"/>
          <p:nvPr/>
        </p:nvSpPr>
        <p:spPr>
          <a:xfrm>
            <a:off x="981075" y="1179195"/>
            <a:ext cx="88131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25000"/>
              </a:lnSpc>
              <a:spcBef>
                <a:spcPct val="30000"/>
              </a:spcBef>
              <a:buNone/>
            </a:pPr>
            <a:r>
              <a:rPr lang="zh-CN" altLang="en-US" sz="2400" dirty="0"/>
              <a:t>触发器具有信息存储功能，是时序电路的基本单元！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2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224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884" y="6698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.工作原理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99" name="Text Box 4"/>
          <p:cNvSpPr txBox="1"/>
          <p:nvPr/>
        </p:nvSpPr>
        <p:spPr>
          <a:xfrm>
            <a:off x="5744845" y="1732097"/>
            <a:ext cx="2137410" cy="5105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200" b="1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="1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="1" baseline="-250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b="1" dirty="0">
                <a:solidFill>
                  <a:schemeClr val="tx1"/>
                </a:solidFill>
                <a:latin typeface="+mn-ea"/>
              </a:rPr>
              <a:t>被封闭</a:t>
            </a:r>
          </a:p>
        </p:txBody>
      </p:sp>
      <p:grpSp>
        <p:nvGrpSpPr>
          <p:cNvPr id="101" name="组合 100"/>
          <p:cNvGrpSpPr/>
          <p:nvPr/>
        </p:nvGrpSpPr>
        <p:grpSpPr>
          <a:xfrm>
            <a:off x="2193925" y="2903583"/>
            <a:ext cx="260985" cy="1331595"/>
            <a:chOff x="2976" y="5224"/>
            <a:chExt cx="411" cy="2097"/>
          </a:xfrm>
        </p:grpSpPr>
        <p:sp>
          <p:nvSpPr>
            <p:cNvPr id="73" name="矩形 72"/>
            <p:cNvSpPr/>
            <p:nvPr/>
          </p:nvSpPr>
          <p:spPr>
            <a:xfrm>
              <a:off x="2976" y="5224"/>
              <a:ext cx="408" cy="51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2979" y="6803"/>
              <a:ext cx="408" cy="51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2" name="Text Box 4"/>
          <p:cNvSpPr txBox="1"/>
          <p:nvPr/>
        </p:nvSpPr>
        <p:spPr>
          <a:xfrm>
            <a:off x="5787390" y="2367279"/>
            <a:ext cx="1464945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200" b="1" dirty="0">
                <a:solidFill>
                  <a:schemeClr val="tx1"/>
                </a:solidFill>
                <a:latin typeface="+mn-ea"/>
              </a:rPr>
              <a:t>Q</a:t>
            </a:r>
            <a:r>
              <a:rPr lang="en-US" altLang="zh-CN" sz="2200" b="1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</a:rPr>
              <a:t>=Q</a:t>
            </a:r>
            <a:r>
              <a:rPr lang="en-US" altLang="zh-CN" sz="2200" b="1" baseline="-25000" dirty="0">
                <a:solidFill>
                  <a:schemeClr val="tx1"/>
                </a:solidFill>
                <a:latin typeface="+mn-ea"/>
              </a:rPr>
              <a:t>3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</a:rPr>
              <a:t>=1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  </a:t>
            </a:r>
          </a:p>
        </p:txBody>
      </p:sp>
      <p:sp>
        <p:nvSpPr>
          <p:cNvPr id="103" name="Text Box 4"/>
          <p:cNvSpPr txBox="1"/>
          <p:nvPr/>
        </p:nvSpPr>
        <p:spPr>
          <a:xfrm>
            <a:off x="5751234" y="3017487"/>
            <a:ext cx="3674745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最后一级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 RS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触发器维持原态；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2692400" y="3050540"/>
            <a:ext cx="263525" cy="1336040"/>
            <a:chOff x="2976" y="5287"/>
            <a:chExt cx="415" cy="2104"/>
          </a:xfrm>
        </p:grpSpPr>
        <p:sp>
          <p:nvSpPr>
            <p:cNvPr id="105" name="矩形 104"/>
            <p:cNvSpPr/>
            <p:nvPr/>
          </p:nvSpPr>
          <p:spPr>
            <a:xfrm>
              <a:off x="2976" y="5287"/>
              <a:ext cx="408" cy="51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2983" y="6873"/>
              <a:ext cx="408" cy="51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113" name="Text Box 4"/>
          <p:cNvSpPr txBox="1"/>
          <p:nvPr/>
        </p:nvSpPr>
        <p:spPr>
          <a:xfrm>
            <a:off x="5808312" y="3610309"/>
            <a:ext cx="4763435" cy="5105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</a:rPr>
              <a:t>Q3=1,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</a:rPr>
              <a:t>使输入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D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进入第一级</a:t>
            </a:r>
            <a:r>
              <a:rPr lang="zh-CN" altLang="en-US" sz="2200" dirty="0" smtClean="0">
                <a:solidFill>
                  <a:schemeClr val="tx1"/>
                </a:solidFill>
                <a:latin typeface="+mn-ea"/>
              </a:rPr>
              <a:t>触发器：</a:t>
            </a:r>
            <a:endParaRPr lang="en-US" altLang="zh-CN" sz="2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7668895" y="2381451"/>
            <a:ext cx="1464310" cy="547370"/>
            <a:chOff x="12077" y="4648"/>
            <a:chExt cx="2306" cy="862"/>
          </a:xfrm>
        </p:grpSpPr>
        <p:sp>
          <p:nvSpPr>
            <p:cNvPr id="125" name="Text Box 4"/>
            <p:cNvSpPr txBox="1"/>
            <p:nvPr/>
          </p:nvSpPr>
          <p:spPr>
            <a:xfrm>
              <a:off x="12077" y="4648"/>
              <a:ext cx="2307" cy="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b="1" dirty="0">
                  <a:solidFill>
                    <a:schemeClr val="tx1"/>
                  </a:solidFill>
                  <a:latin typeface="+mn-ea"/>
                </a:rPr>
                <a:t>S=R=1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  <p:cxnSp>
          <p:nvCxnSpPr>
            <p:cNvPr id="132" name="直接连接符 131"/>
            <p:cNvCxnSpPr/>
            <p:nvPr/>
          </p:nvCxnSpPr>
          <p:spPr>
            <a:xfrm flipV="1">
              <a:off x="12200" y="4889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12757" y="4886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8" name="Text Box 4"/>
          <p:cNvSpPr txBox="1"/>
          <p:nvPr/>
        </p:nvSpPr>
        <p:spPr>
          <a:xfrm>
            <a:off x="5452110" y="1127125"/>
            <a:ext cx="171513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sz="2400" dirty="0">
                <a:solidFill>
                  <a:srgbClr val="3333CC"/>
                </a:solidFill>
                <a:latin typeface="+mn-ea"/>
              </a:rPr>
              <a:t>1)</a:t>
            </a:r>
            <a:r>
              <a:rPr 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CP=0</a:t>
            </a:r>
            <a:endParaRPr lang="zh-CN" altLang="en-US" sz="2400" b="1" dirty="0">
              <a:solidFill>
                <a:srgbClr val="3333CC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1464310" y="1709304"/>
            <a:ext cx="7267603" cy="3712326"/>
            <a:chOff x="1464310" y="1709304"/>
            <a:chExt cx="7267603" cy="3712326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661285" y="5114925"/>
              <a:ext cx="499745" cy="306705"/>
              <a:chOff x="6152" y="8111"/>
              <a:chExt cx="787" cy="483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6152" y="811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rgbClr val="FF0000"/>
                    </a:solidFill>
                  </a:rPr>
                  <a:t>D</a:t>
                </a:r>
                <a:endParaRPr lang="en-US" altLang="zh-CN" sz="1400" b="1" i="1" baseline="-25000" dirty="0">
                  <a:solidFill>
                    <a:srgbClr val="FF0000"/>
                  </a:solidFill>
                  <a:uFillTx/>
                </a:endParaRPr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>
                <a:off x="6346" y="8146"/>
                <a:ext cx="19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1464310" y="3940175"/>
              <a:ext cx="499745" cy="306705"/>
              <a:chOff x="6152" y="8111"/>
              <a:chExt cx="787" cy="483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6152" y="811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FF0000"/>
                    </a:solidFill>
                  </a:rPr>
                  <a:t>D</a:t>
                </a:r>
                <a:endParaRPr lang="en-US" altLang="zh-CN" sz="1400" b="1" i="1" baseline="-25000">
                  <a:solidFill>
                    <a:srgbClr val="FF0000"/>
                  </a:solidFill>
                  <a:uFillTx/>
                </a:endParaRPr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6346" y="8146"/>
                <a:ext cx="19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组合 117"/>
            <p:cNvGrpSpPr/>
            <p:nvPr/>
          </p:nvGrpSpPr>
          <p:grpSpPr>
            <a:xfrm>
              <a:off x="1503045" y="2022475"/>
              <a:ext cx="499745" cy="306705"/>
              <a:chOff x="6152" y="8111"/>
              <a:chExt cx="787" cy="483"/>
            </a:xfrm>
          </p:grpSpPr>
          <p:sp>
            <p:nvSpPr>
              <p:cNvPr id="119" name="文本框 118"/>
              <p:cNvSpPr txBox="1"/>
              <p:nvPr/>
            </p:nvSpPr>
            <p:spPr>
              <a:xfrm>
                <a:off x="6152" y="811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rgbClr val="FF0000"/>
                    </a:solidFill>
                  </a:rPr>
                  <a:t>D</a:t>
                </a:r>
                <a:endParaRPr lang="en-US" altLang="zh-CN" sz="1400" b="1" i="1" baseline="-25000" dirty="0">
                  <a:solidFill>
                    <a:srgbClr val="FF0000"/>
                  </a:solidFill>
                  <a:uFillTx/>
                </a:endParaRPr>
              </a:p>
            </p:txBody>
          </p:sp>
          <p:cxnSp>
            <p:nvCxnSpPr>
              <p:cNvPr id="120" name="直接连接符 119"/>
              <p:cNvCxnSpPr/>
              <p:nvPr/>
            </p:nvCxnSpPr>
            <p:spPr>
              <a:xfrm>
                <a:off x="6346" y="8146"/>
                <a:ext cx="19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5893201" y="4264961"/>
              <a:ext cx="1563370" cy="547370"/>
              <a:chOff x="10582" y="8166"/>
              <a:chExt cx="2462" cy="862"/>
            </a:xfrm>
          </p:grpSpPr>
          <p:sp>
            <p:nvSpPr>
              <p:cNvPr id="122" name="Text Box 4"/>
              <p:cNvSpPr txBox="1"/>
              <p:nvPr/>
            </p:nvSpPr>
            <p:spPr>
              <a:xfrm>
                <a:off x="10582" y="8166"/>
                <a:ext cx="2462" cy="8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lnSpc>
                    <a:spcPct val="135000"/>
                  </a:lnSpc>
                  <a:spcBef>
                    <a:spcPts val="0"/>
                  </a:spcBef>
                  <a:buNone/>
                </a:pPr>
                <a:r>
                  <a:rPr lang="en-US" altLang="zh-CN" sz="2200" i="1" dirty="0" smtClean="0">
                    <a:solidFill>
                      <a:schemeClr val="tx1"/>
                    </a:solidFill>
                    <a:latin typeface="+mn-ea"/>
                  </a:rPr>
                  <a:t>Q</a:t>
                </a:r>
                <a:r>
                  <a:rPr lang="en-US" altLang="zh-CN" sz="2200" baseline="-25000" dirty="0" smtClean="0">
                    <a:solidFill>
                      <a:schemeClr val="tx1"/>
                    </a:solidFill>
                    <a:latin typeface="+mn-ea"/>
                  </a:rPr>
                  <a:t>4</a:t>
                </a:r>
                <a:r>
                  <a:rPr lang="en-US" altLang="zh-CN" sz="2200" dirty="0" smtClean="0">
                    <a:solidFill>
                      <a:schemeClr val="tx1"/>
                    </a:solidFill>
                    <a:latin typeface="+mn-ea"/>
                  </a:rPr>
                  <a:t>= </a:t>
                </a:r>
                <a:r>
                  <a:rPr lang="en-US" altLang="zh-CN" sz="2200" i="1" dirty="0">
                    <a:solidFill>
                      <a:schemeClr val="tx1"/>
                    </a:solidFill>
                    <a:latin typeface="+mn-ea"/>
                  </a:rPr>
                  <a:t>D</a:t>
                </a:r>
              </a:p>
            </p:txBody>
          </p:sp>
          <p:cxnSp>
            <p:nvCxnSpPr>
              <p:cNvPr id="123" name="直接连接符 122"/>
              <p:cNvCxnSpPr/>
              <p:nvPr/>
            </p:nvCxnSpPr>
            <p:spPr>
              <a:xfrm flipV="1">
                <a:off x="11716" y="8411"/>
                <a:ext cx="22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0" name="Text Box 4"/>
            <p:cNvSpPr txBox="1"/>
            <p:nvPr/>
          </p:nvSpPr>
          <p:spPr>
            <a:xfrm>
              <a:off x="7168543" y="4256940"/>
              <a:ext cx="1563370" cy="547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i="1" dirty="0" smtClean="0">
                  <a:solidFill>
                    <a:schemeClr val="tx1"/>
                  </a:solidFill>
                  <a:latin typeface="+mn-ea"/>
                </a:rPr>
                <a:t>Q</a:t>
              </a:r>
              <a:r>
                <a:rPr lang="en-US" altLang="zh-CN" sz="2200" baseline="-25000" dirty="0" smtClean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= </a:t>
              </a:r>
              <a:r>
                <a:rPr lang="en-US" altLang="zh-CN" sz="2200" i="1" dirty="0">
                  <a:solidFill>
                    <a:schemeClr val="tx1"/>
                  </a:solidFill>
                  <a:latin typeface="+mn-ea"/>
                </a:rPr>
                <a:t>D</a:t>
              </a:r>
            </a:p>
          </p:txBody>
        </p:sp>
        <p:sp>
          <p:nvSpPr>
            <p:cNvPr id="134" name="Text Box 4"/>
            <p:cNvSpPr txBox="1"/>
            <p:nvPr/>
          </p:nvSpPr>
          <p:spPr>
            <a:xfrm>
              <a:off x="2689736" y="1709304"/>
              <a:ext cx="458470" cy="5105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1400" b="1" i="1" dirty="0" smtClean="0">
                  <a:solidFill>
                    <a:srgbClr val="FF0000"/>
                  </a:solidFill>
                  <a:latin typeface="+mn-ea"/>
                </a:rPr>
                <a:t>D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2" grpId="0"/>
      <p:bldP spid="103" grpId="0"/>
      <p:bldP spid="1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224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884" y="6698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.工作原理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65539" name="Text Box 4"/>
          <p:cNvSpPr txBox="1"/>
          <p:nvPr/>
        </p:nvSpPr>
        <p:spPr>
          <a:xfrm>
            <a:off x="5452110" y="1127125"/>
            <a:ext cx="245808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sz="2400" dirty="0">
                <a:solidFill>
                  <a:srgbClr val="3333CC"/>
                </a:solidFill>
                <a:latin typeface="+mn-ea"/>
              </a:rPr>
              <a:t>2)</a:t>
            </a:r>
            <a:r>
              <a:rPr 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CP</a:t>
            </a:r>
            <a:r>
              <a:rPr lang="zh-CN" alt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由</a:t>
            </a:r>
            <a:r>
              <a:rPr 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0→1</a:t>
            </a:r>
            <a:r>
              <a:rPr lang="zh-CN" alt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时</a:t>
            </a:r>
            <a:endParaRPr lang="zh-CN" altLang="en-US" sz="2400" b="1" dirty="0">
              <a:solidFill>
                <a:srgbClr val="3333CC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99" name="Text Box 4"/>
          <p:cNvSpPr txBox="1"/>
          <p:nvPr/>
        </p:nvSpPr>
        <p:spPr>
          <a:xfrm>
            <a:off x="5740400" y="1728376"/>
            <a:ext cx="2137410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被打开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661285" y="5114925"/>
            <a:ext cx="499745" cy="306705"/>
            <a:chOff x="6152" y="8111"/>
            <a:chExt cx="787" cy="483"/>
          </a:xfrm>
        </p:grpSpPr>
        <p:sp>
          <p:nvSpPr>
            <p:cNvPr id="108" name="文本框 107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Text Box 4"/>
          <p:cNvSpPr txBox="1"/>
          <p:nvPr/>
        </p:nvSpPr>
        <p:spPr>
          <a:xfrm>
            <a:off x="5739312" y="2899774"/>
            <a:ext cx="3674745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D=0 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时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1464310" y="3940175"/>
            <a:ext cx="499745" cy="306705"/>
            <a:chOff x="6152" y="8111"/>
            <a:chExt cx="787" cy="483"/>
          </a:xfrm>
        </p:grpSpPr>
        <p:sp>
          <p:nvSpPr>
            <p:cNvPr id="116" name="文本框 115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1503045" y="2022475"/>
            <a:ext cx="499745" cy="306705"/>
            <a:chOff x="6152" y="8111"/>
            <a:chExt cx="787" cy="483"/>
          </a:xfrm>
        </p:grpSpPr>
        <p:sp>
          <p:nvSpPr>
            <p:cNvPr id="119" name="文本框 118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863215" y="2272118"/>
            <a:ext cx="4341131" cy="656683"/>
            <a:chOff x="2863215" y="2326547"/>
            <a:chExt cx="4341131" cy="656683"/>
          </a:xfrm>
        </p:grpSpPr>
        <p:grpSp>
          <p:nvGrpSpPr>
            <p:cNvPr id="128" name="组合 127"/>
            <p:cNvGrpSpPr/>
            <p:nvPr/>
          </p:nvGrpSpPr>
          <p:grpSpPr>
            <a:xfrm>
              <a:off x="2863215" y="2614930"/>
              <a:ext cx="748030" cy="368300"/>
              <a:chOff x="9946" y="8448"/>
              <a:chExt cx="1178" cy="580"/>
            </a:xfrm>
          </p:grpSpPr>
          <p:sp>
            <p:nvSpPr>
              <p:cNvPr id="126" name="文本框 125"/>
              <p:cNvSpPr txBox="1"/>
              <p:nvPr/>
            </p:nvSpPr>
            <p:spPr>
              <a:xfrm>
                <a:off x="9946" y="8448"/>
                <a:ext cx="117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>
                    <a:solidFill>
                      <a:srgbClr val="FF0000"/>
                    </a:solidFill>
                    <a:latin typeface="等线 Light" panose="02010600030101010101" charset="-122"/>
                    <a:ea typeface="等线 Light" panose="02010600030101010101" charset="-122"/>
                  </a:rPr>
                  <a:t>1</a:t>
                </a:r>
                <a:r>
                  <a:rPr lang="en-US" altLang="zh-CN" b="1">
                    <a:solidFill>
                      <a:srgbClr val="FF0000"/>
                    </a:solidFill>
                    <a:latin typeface="等线 Light" panose="02010600030101010101" charset="-122"/>
                    <a:ea typeface="等线 Light" panose="02010600030101010101" charset="-122"/>
                    <a:cs typeface="Arial" panose="020B0604020202020204" pitchFamily="34" charset="0"/>
                  </a:rPr>
                  <a:t>→ </a:t>
                </a:r>
                <a:r>
                  <a:rPr lang="en-US" altLang="zh-CN" b="1" i="1">
                    <a:solidFill>
                      <a:srgbClr val="FF0000"/>
                    </a:solidFill>
                    <a:latin typeface="等线 Light" panose="02010600030101010101" charset="-122"/>
                    <a:ea typeface="等线 Light" panose="02010600030101010101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127" name="直接连接符 126"/>
              <p:cNvCxnSpPr/>
              <p:nvPr/>
            </p:nvCxnSpPr>
            <p:spPr>
              <a:xfrm>
                <a:off x="10825" y="8524"/>
                <a:ext cx="19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/>
            <p:cNvGrpSpPr/>
            <p:nvPr/>
          </p:nvGrpSpPr>
          <p:grpSpPr>
            <a:xfrm>
              <a:off x="5739401" y="2326547"/>
              <a:ext cx="1464945" cy="547370"/>
              <a:chOff x="9114" y="4663"/>
              <a:chExt cx="2307" cy="862"/>
            </a:xfrm>
          </p:grpSpPr>
          <p:sp>
            <p:nvSpPr>
              <p:cNvPr id="102" name="Text Box 4"/>
              <p:cNvSpPr txBox="1"/>
              <p:nvPr/>
            </p:nvSpPr>
            <p:spPr>
              <a:xfrm>
                <a:off x="9114" y="4663"/>
                <a:ext cx="2307" cy="86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lnSpc>
                    <a:spcPct val="135000"/>
                  </a:lnSpc>
                  <a:spcBef>
                    <a:spcPts val="0"/>
                  </a:spcBef>
                  <a:buNone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+mn-ea"/>
                  </a:rPr>
                  <a:t>Q</a:t>
                </a:r>
                <a:r>
                  <a:rPr lang="en-US" altLang="zh-CN" sz="2200" baseline="-250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n-ea"/>
                  </a:rPr>
                  <a:t>从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→</a:t>
                </a:r>
                <a:r>
                  <a:rPr lang="en-US" altLang="zh-CN" sz="2200" i="1" dirty="0">
                    <a:solidFill>
                      <a:schemeClr val="tx1"/>
                    </a:solidFill>
                    <a:latin typeface="+mn-ea"/>
                  </a:rPr>
                  <a:t>D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+mn-ea"/>
                  </a:rPr>
                  <a:t>  </a:t>
                </a:r>
              </a:p>
            </p:txBody>
          </p:sp>
          <p:cxnSp>
            <p:nvCxnSpPr>
              <p:cNvPr id="132" name="直接连接符 131"/>
              <p:cNvCxnSpPr/>
              <p:nvPr/>
            </p:nvCxnSpPr>
            <p:spPr>
              <a:xfrm flipV="1">
                <a:off x="10982" y="4931"/>
                <a:ext cx="22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组合 102"/>
          <p:cNvGrpSpPr/>
          <p:nvPr/>
        </p:nvGrpSpPr>
        <p:grpSpPr>
          <a:xfrm>
            <a:off x="2906759" y="2322102"/>
            <a:ext cx="6067061" cy="2217602"/>
            <a:chOff x="2906759" y="2322102"/>
            <a:chExt cx="6067061" cy="2217602"/>
          </a:xfrm>
        </p:grpSpPr>
        <p:sp>
          <p:nvSpPr>
            <p:cNvPr id="130" name="文本框 129"/>
            <p:cNvSpPr txBox="1"/>
            <p:nvPr/>
          </p:nvSpPr>
          <p:spPr>
            <a:xfrm>
              <a:off x="2906759" y="4171404"/>
              <a:ext cx="7486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</a:rPr>
                <a:t>1</a:t>
              </a:r>
              <a:r>
                <a:rPr lang="en-US" altLang="zh-CN" b="1" dirty="0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  <a:cs typeface="Arial" panose="020B0604020202020204" pitchFamily="34" charset="0"/>
                </a:rPr>
                <a:t>→ </a:t>
              </a:r>
              <a:r>
                <a:rPr lang="en-US" altLang="zh-CN" b="1" i="1" dirty="0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35" name="Text Box 4"/>
            <p:cNvSpPr txBox="1"/>
            <p:nvPr/>
          </p:nvSpPr>
          <p:spPr>
            <a:xfrm>
              <a:off x="7508875" y="2322102"/>
              <a:ext cx="1464945" cy="547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Q</a:t>
              </a:r>
              <a:r>
                <a:rPr lang="en-US" altLang="zh-CN" sz="2200" baseline="-250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zh-CN" altLang="en-US" sz="2200" dirty="0">
                  <a:solidFill>
                    <a:schemeClr val="tx1"/>
                  </a:solidFill>
                  <a:latin typeface="+mn-ea"/>
                </a:rPr>
                <a:t>从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en-US" altLang="zh-CN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→</a:t>
              </a:r>
              <a:r>
                <a:rPr lang="en-US" altLang="zh-CN" sz="2200" i="1" dirty="0">
                  <a:solidFill>
                    <a:schemeClr val="tx1"/>
                  </a:solidFill>
                  <a:latin typeface="+mn-ea"/>
                </a:rPr>
                <a:t>D</a:t>
              </a:r>
              <a:r>
                <a:rPr lang="en-US" altLang="zh-CN" sz="2200" dirty="0">
                  <a:solidFill>
                    <a:schemeClr val="tx1"/>
                  </a:solidFill>
                  <a:latin typeface="+mn-ea"/>
                </a:rPr>
                <a:t>  </a:t>
              </a: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5967189" y="3417114"/>
            <a:ext cx="1238885" cy="549275"/>
            <a:chOff x="9380" y="6308"/>
            <a:chExt cx="1951" cy="865"/>
          </a:xfrm>
        </p:grpSpPr>
        <p:sp>
          <p:nvSpPr>
            <p:cNvPr id="138" name="Text Box 4"/>
            <p:cNvSpPr txBox="1"/>
            <p:nvPr/>
          </p:nvSpPr>
          <p:spPr>
            <a:xfrm>
              <a:off x="9380" y="6308"/>
              <a:ext cx="1951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S=Q</a:t>
              </a:r>
              <a:r>
                <a:rPr lang="en-US" altLang="zh-CN" sz="2200" baseline="-25000" dirty="0" smtClean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=1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39" name="直接连接符 138"/>
            <p:cNvCxnSpPr/>
            <p:nvPr/>
          </p:nvCxnSpPr>
          <p:spPr>
            <a:xfrm flipV="1">
              <a:off x="9541" y="6549"/>
              <a:ext cx="2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/>
          <p:cNvGrpSpPr/>
          <p:nvPr/>
        </p:nvGrpSpPr>
        <p:grpSpPr>
          <a:xfrm>
            <a:off x="7219045" y="3415844"/>
            <a:ext cx="1464945" cy="510540"/>
            <a:chOff x="12077" y="4648"/>
            <a:chExt cx="2307" cy="804"/>
          </a:xfrm>
        </p:grpSpPr>
        <p:sp>
          <p:nvSpPr>
            <p:cNvPr id="146" name="Text Box 4"/>
            <p:cNvSpPr txBox="1"/>
            <p:nvPr/>
          </p:nvSpPr>
          <p:spPr>
            <a:xfrm>
              <a:off x="12077" y="4648"/>
              <a:ext cx="2307" cy="8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R=</a:t>
              </a:r>
              <a:r>
                <a:rPr lang="en-US" altLang="zh-CN" sz="2200" dirty="0" smtClean="0">
                  <a:latin typeface="+mn-ea"/>
                </a:rPr>
                <a:t>Q</a:t>
              </a:r>
              <a:r>
                <a:rPr lang="en-US" altLang="zh-CN" sz="2200" baseline="-25000" dirty="0" smtClean="0">
                  <a:latin typeface="+mn-ea"/>
                </a:rPr>
                <a:t>3</a:t>
              </a:r>
              <a:r>
                <a:rPr lang="en-US" altLang="zh-CN" sz="2200" dirty="0" smtClean="0">
                  <a:latin typeface="+mn-ea"/>
                </a:rPr>
                <a:t>=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0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49" name="直接连接符 148"/>
            <p:cNvCxnSpPr/>
            <p:nvPr/>
          </p:nvCxnSpPr>
          <p:spPr>
            <a:xfrm flipV="1">
              <a:off x="12239" y="4886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0" name="文本框 149"/>
          <p:cNvSpPr txBox="1"/>
          <p:nvPr/>
        </p:nvSpPr>
        <p:spPr>
          <a:xfrm>
            <a:off x="8650695" y="3469186"/>
            <a:ext cx="1995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Q</a:t>
            </a:r>
            <a:r>
              <a:rPr lang="en-US" altLang="zh-CN" sz="2200" baseline="30000" dirty="0"/>
              <a:t>n+1</a:t>
            </a:r>
            <a:r>
              <a:rPr lang="en-US" altLang="zh-CN" sz="2200" dirty="0"/>
              <a:t>=D=0</a:t>
            </a:r>
          </a:p>
        </p:txBody>
      </p:sp>
      <p:sp>
        <p:nvSpPr>
          <p:cNvPr id="158" name="Text Box 4"/>
          <p:cNvSpPr txBox="1"/>
          <p:nvPr/>
        </p:nvSpPr>
        <p:spPr>
          <a:xfrm>
            <a:off x="5775960" y="3878034"/>
            <a:ext cx="3674745" cy="5909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D=1 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时</a:t>
            </a:r>
          </a:p>
        </p:txBody>
      </p:sp>
      <p:sp>
        <p:nvSpPr>
          <p:cNvPr id="159" name="Text Box 4"/>
          <p:cNvSpPr txBox="1"/>
          <p:nvPr/>
        </p:nvSpPr>
        <p:spPr>
          <a:xfrm>
            <a:off x="5569676" y="5255260"/>
            <a:ext cx="4602480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 smtClean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结论</a:t>
            </a:r>
            <a:r>
              <a:rPr lang="en-US" altLang="zh-CN" sz="2200" b="1" dirty="0" smtClean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en-US" sz="2200" b="1" dirty="0" smtClean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CP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由</a:t>
            </a:r>
            <a:r>
              <a:rPr 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0→1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时，</a:t>
            </a:r>
            <a:r>
              <a:rPr lang="en-US" altLang="zh-CN" sz="2200" dirty="0">
                <a:sym typeface="+mn-ea"/>
              </a:rPr>
              <a:t>Q</a:t>
            </a:r>
            <a:r>
              <a:rPr lang="en-US" altLang="zh-CN" sz="2200" baseline="30000" dirty="0">
                <a:sym typeface="+mn-ea"/>
              </a:rPr>
              <a:t>n+1</a:t>
            </a:r>
            <a:r>
              <a:rPr lang="en-US" altLang="zh-CN" sz="2200" dirty="0">
                <a:sym typeface="+mn-ea"/>
              </a:rPr>
              <a:t>=D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1044632" y="2631877"/>
            <a:ext cx="648179" cy="329820"/>
            <a:chOff x="1801504" y="3104866"/>
            <a:chExt cx="648179" cy="329820"/>
          </a:xfrm>
        </p:grpSpPr>
        <p:cxnSp>
          <p:nvCxnSpPr>
            <p:cNvPr id="147" name="直接连接符 146"/>
            <p:cNvCxnSpPr/>
            <p:nvPr/>
          </p:nvCxnSpPr>
          <p:spPr>
            <a:xfrm flipV="1">
              <a:off x="1801504" y="3411940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2019869" y="3104866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V="1">
              <a:off x="2028967" y="3113964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H="1" flipV="1">
              <a:off x="2233684" y="3127612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2233683" y="3427862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3" name="直接箭头连接符 162"/>
          <p:cNvCxnSpPr/>
          <p:nvPr/>
        </p:nvCxnSpPr>
        <p:spPr>
          <a:xfrm flipV="1">
            <a:off x="1262996" y="2672820"/>
            <a:ext cx="0" cy="25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组合 163"/>
          <p:cNvGrpSpPr/>
          <p:nvPr/>
        </p:nvGrpSpPr>
        <p:grpSpPr>
          <a:xfrm>
            <a:off x="2193925" y="2903583"/>
            <a:ext cx="260985" cy="1331595"/>
            <a:chOff x="2976" y="5224"/>
            <a:chExt cx="411" cy="2097"/>
          </a:xfrm>
        </p:grpSpPr>
        <p:sp>
          <p:nvSpPr>
            <p:cNvPr id="165" name="矩形 164"/>
            <p:cNvSpPr/>
            <p:nvPr/>
          </p:nvSpPr>
          <p:spPr>
            <a:xfrm>
              <a:off x="2976" y="5224"/>
              <a:ext cx="408" cy="51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2979" y="6803"/>
              <a:ext cx="408" cy="518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67" name="Text Box 4"/>
          <p:cNvSpPr txBox="1"/>
          <p:nvPr/>
        </p:nvSpPr>
        <p:spPr>
          <a:xfrm>
            <a:off x="2689736" y="1709304"/>
            <a:ext cx="458470" cy="510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1400" b="1" i="1" dirty="0" smtClean="0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sz="2200" dirty="0" smtClean="0">
                <a:solidFill>
                  <a:schemeClr val="tx1"/>
                </a:solidFill>
                <a:latin typeface="+mn-ea"/>
              </a:rPr>
              <a:t>  </a:t>
            </a:r>
            <a:endParaRPr lang="en-US" altLang="zh-CN" sz="2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5978071" y="4494802"/>
            <a:ext cx="1238885" cy="510540"/>
            <a:chOff x="9380" y="6308"/>
            <a:chExt cx="1951" cy="804"/>
          </a:xfrm>
        </p:grpSpPr>
        <p:sp>
          <p:nvSpPr>
            <p:cNvPr id="169" name="Text Box 4"/>
            <p:cNvSpPr txBox="1"/>
            <p:nvPr/>
          </p:nvSpPr>
          <p:spPr>
            <a:xfrm>
              <a:off x="9380" y="6308"/>
              <a:ext cx="1951" cy="8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S=Q</a:t>
              </a:r>
              <a:r>
                <a:rPr lang="en-US" altLang="zh-CN" sz="2200" baseline="-25000" dirty="0" smtClean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=0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70" name="直接连接符 169"/>
            <p:cNvCxnSpPr/>
            <p:nvPr/>
          </p:nvCxnSpPr>
          <p:spPr>
            <a:xfrm flipV="1">
              <a:off x="9541" y="6549"/>
              <a:ext cx="2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7229927" y="4493532"/>
            <a:ext cx="1464945" cy="510540"/>
            <a:chOff x="12077" y="4648"/>
            <a:chExt cx="2307" cy="804"/>
          </a:xfrm>
        </p:grpSpPr>
        <p:sp>
          <p:nvSpPr>
            <p:cNvPr id="172" name="Text Box 4"/>
            <p:cNvSpPr txBox="1"/>
            <p:nvPr/>
          </p:nvSpPr>
          <p:spPr>
            <a:xfrm>
              <a:off x="12077" y="4648"/>
              <a:ext cx="2307" cy="8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R=</a:t>
              </a:r>
              <a:r>
                <a:rPr lang="en-US" altLang="zh-CN" sz="2200" dirty="0" smtClean="0">
                  <a:latin typeface="+mn-ea"/>
                </a:rPr>
                <a:t>Q</a:t>
              </a:r>
              <a:r>
                <a:rPr lang="en-US" altLang="zh-CN" sz="2200" baseline="-25000" dirty="0" smtClean="0">
                  <a:latin typeface="+mn-ea"/>
                </a:rPr>
                <a:t>3</a:t>
              </a:r>
              <a:r>
                <a:rPr lang="en-US" altLang="zh-CN" sz="2200" dirty="0" smtClean="0">
                  <a:latin typeface="+mn-ea"/>
                </a:rPr>
                <a:t>=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1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73" name="直接连接符 172"/>
            <p:cNvCxnSpPr/>
            <p:nvPr/>
          </p:nvCxnSpPr>
          <p:spPr>
            <a:xfrm flipV="1">
              <a:off x="12239" y="4886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" name="文本框 173"/>
          <p:cNvSpPr txBox="1"/>
          <p:nvPr/>
        </p:nvSpPr>
        <p:spPr>
          <a:xfrm>
            <a:off x="8661577" y="4546874"/>
            <a:ext cx="1995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Q</a:t>
            </a:r>
            <a:r>
              <a:rPr lang="en-US" altLang="zh-CN" sz="2200" baseline="30000" dirty="0" smtClean="0"/>
              <a:t>n+1</a:t>
            </a:r>
            <a:r>
              <a:rPr lang="en-US" altLang="zh-CN" sz="2200" dirty="0" smtClean="0"/>
              <a:t>=D=1</a:t>
            </a:r>
            <a:endParaRPr lang="en-US" altLang="zh-C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3" grpId="0"/>
      <p:bldP spid="150" grpId="0"/>
      <p:bldP spid="158" grpId="0"/>
      <p:bldP spid="159" grpId="0"/>
      <p:bldP spid="17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224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884" y="6698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.工作原理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sp>
        <p:nvSpPr>
          <p:cNvPr id="99" name="Text Box 4"/>
          <p:cNvSpPr txBox="1"/>
          <p:nvPr/>
        </p:nvSpPr>
        <p:spPr>
          <a:xfrm>
            <a:off x="5456458" y="1578517"/>
            <a:ext cx="2137410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被打开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661285" y="5114925"/>
            <a:ext cx="499745" cy="306705"/>
            <a:chOff x="6152" y="8111"/>
            <a:chExt cx="787" cy="483"/>
          </a:xfrm>
        </p:grpSpPr>
        <p:sp>
          <p:nvSpPr>
            <p:cNvPr id="108" name="文本框 107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1464310" y="3940175"/>
            <a:ext cx="499745" cy="306705"/>
            <a:chOff x="6152" y="8111"/>
            <a:chExt cx="787" cy="483"/>
          </a:xfrm>
        </p:grpSpPr>
        <p:sp>
          <p:nvSpPr>
            <p:cNvPr id="116" name="文本框 115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1503045" y="2022475"/>
            <a:ext cx="499745" cy="306705"/>
            <a:chOff x="6152" y="8111"/>
            <a:chExt cx="787" cy="483"/>
          </a:xfrm>
        </p:grpSpPr>
        <p:sp>
          <p:nvSpPr>
            <p:cNvPr id="119" name="文本框 118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/>
          <p:nvPr/>
        </p:nvGrpSpPr>
        <p:grpSpPr>
          <a:xfrm>
            <a:off x="2863215" y="2614930"/>
            <a:ext cx="748030" cy="368300"/>
            <a:chOff x="9946" y="8448"/>
            <a:chExt cx="1178" cy="580"/>
          </a:xfrm>
        </p:grpSpPr>
        <p:sp>
          <p:nvSpPr>
            <p:cNvPr id="126" name="文本框 125"/>
            <p:cNvSpPr txBox="1"/>
            <p:nvPr/>
          </p:nvSpPr>
          <p:spPr>
            <a:xfrm>
              <a:off x="9946" y="8448"/>
              <a:ext cx="11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</a:rPr>
                <a:t>1</a:t>
              </a:r>
              <a:r>
                <a:rPr lang="en-US" altLang="zh-CN" b="1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  <a:cs typeface="Arial" panose="020B0604020202020204" pitchFamily="34" charset="0"/>
                </a:rPr>
                <a:t>→ </a:t>
              </a:r>
              <a:r>
                <a:rPr lang="en-US" altLang="zh-CN" b="1" i="1">
                  <a:solidFill>
                    <a:srgbClr val="FF0000"/>
                  </a:solidFill>
                  <a:latin typeface="等线 Light" panose="02010600030101010101" charset="-122"/>
                  <a:ea typeface="等线 Light" panose="02010600030101010101" charset="-122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27" name="直接连接符 126"/>
            <p:cNvCxnSpPr/>
            <p:nvPr/>
          </p:nvCxnSpPr>
          <p:spPr>
            <a:xfrm>
              <a:off x="10825" y="8524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2863215" y="4236720"/>
            <a:ext cx="74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</a:rPr>
              <a:t>1</a:t>
            </a:r>
            <a:r>
              <a:rPr lang="en-US" altLang="zh-CN" b="1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  <a:cs typeface="Arial" panose="020B0604020202020204" pitchFamily="34" charset="0"/>
              </a:rPr>
              <a:t>→ </a:t>
            </a:r>
            <a:r>
              <a:rPr lang="en-US" altLang="zh-CN" b="1" i="1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9" name="Text Box 4"/>
          <p:cNvSpPr txBox="1"/>
          <p:nvPr/>
        </p:nvSpPr>
        <p:spPr>
          <a:xfrm>
            <a:off x="5139593" y="4180301"/>
            <a:ext cx="6266180" cy="1614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结论</a:t>
            </a:r>
            <a:r>
              <a:rPr lang="en-US" altLang="zh-CN" sz="22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</a:t>
            </a:r>
          </a:p>
          <a:p>
            <a:pPr marL="0"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CP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由</a:t>
            </a:r>
            <a:r>
              <a:rPr 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0→1</a:t>
            </a:r>
            <a:r>
              <a:rPr lang="zh-CN" altLang="en-US" sz="22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后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CP=1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</a:t>
            </a:r>
            <a:r>
              <a:rPr 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D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的变化均被封锁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(</a:t>
            </a:r>
            <a:r>
              <a:rPr lang="en-US" altLang="zh-CN" sz="2200" b="1" dirty="0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4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或</a:t>
            </a:r>
            <a:r>
              <a:rPr lang="en-US" altLang="zh-CN" sz="2200" dirty="0">
                <a:solidFill>
                  <a:srgbClr val="FF0000"/>
                </a:solidFill>
                <a:latin typeface="+mn-ea"/>
                <a:sym typeface="+mn-ea"/>
              </a:rPr>
              <a:t>G</a:t>
            </a:r>
            <a:r>
              <a:rPr lang="en-US" altLang="zh-CN" sz="2200" baseline="-25000" dirty="0">
                <a:solidFill>
                  <a:srgbClr val="FF0000"/>
                </a:solidFill>
                <a:latin typeface="+mn-ea"/>
                <a:sym typeface="+mn-ea"/>
              </a:rPr>
              <a:t>3</a:t>
            </a:r>
            <a:r>
              <a:rPr lang="zh-CN" altLang="en-US" sz="2200" baseline="-25000" dirty="0">
                <a:solidFill>
                  <a:srgbClr val="FF0000"/>
                </a:solidFill>
                <a:latin typeface="+mn-ea"/>
                <a:sym typeface="+mn-ea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+mn-ea"/>
                <a:sym typeface="+mn-ea"/>
              </a:rPr>
              <a:t>G</a:t>
            </a:r>
            <a:r>
              <a:rPr lang="en-US" altLang="zh-CN" sz="2200" baseline="-25000" dirty="0">
                <a:solidFill>
                  <a:srgbClr val="FF0000"/>
                </a:solidFill>
                <a:latin typeface="+mn-ea"/>
                <a:sym typeface="+mn-ea"/>
              </a:rPr>
              <a:t>1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),</a:t>
            </a:r>
          </a:p>
          <a:p>
            <a:pPr marL="0"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有效避免了空翻。</a:t>
            </a:r>
          </a:p>
        </p:txBody>
      </p:sp>
      <p:sp>
        <p:nvSpPr>
          <p:cNvPr id="161" name="Text Box 4"/>
          <p:cNvSpPr txBox="1"/>
          <p:nvPr/>
        </p:nvSpPr>
        <p:spPr>
          <a:xfrm>
            <a:off x="5452110" y="1127125"/>
            <a:ext cx="31686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3)CP</a:t>
            </a:r>
            <a:r>
              <a:rPr 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=1</a:t>
            </a:r>
            <a:r>
              <a:rPr lang="zh-CN" altLang="en-US" sz="2400" b="1" dirty="0">
                <a:solidFill>
                  <a:srgbClr val="3333CC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期间</a:t>
            </a:r>
          </a:p>
        </p:txBody>
      </p:sp>
      <p:sp>
        <p:nvSpPr>
          <p:cNvPr id="162" name="Text Box 4"/>
          <p:cNvSpPr txBox="1"/>
          <p:nvPr/>
        </p:nvSpPr>
        <p:spPr>
          <a:xfrm>
            <a:off x="8352693" y="2621733"/>
            <a:ext cx="2413272" cy="54938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FF0000"/>
                </a:solidFill>
                <a:latin typeface="+mn-ea"/>
              </a:rPr>
              <a:t>D</a:t>
            </a:r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的变化被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封锁</a:t>
            </a:r>
          </a:p>
        </p:txBody>
      </p:sp>
      <p:sp>
        <p:nvSpPr>
          <p:cNvPr id="169" name="Text Box 4"/>
          <p:cNvSpPr txBox="1"/>
          <p:nvPr/>
        </p:nvSpPr>
        <p:spPr>
          <a:xfrm>
            <a:off x="8403855" y="3627849"/>
            <a:ext cx="3069682" cy="54938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FF0000"/>
                </a:solidFill>
                <a:latin typeface="+mn-ea"/>
              </a:rPr>
              <a:t>D</a:t>
            </a:r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的变化被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G</a:t>
            </a:r>
            <a:r>
              <a:rPr lang="en-US" altLang="zh-CN" sz="2200" baseline="-250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200" baseline="-250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200" dirty="0">
                <a:solidFill>
                  <a:srgbClr val="FF0000"/>
                </a:solidFill>
                <a:latin typeface="+mn-ea"/>
                <a:sym typeface="+mn-ea"/>
              </a:rPr>
              <a:t>G</a:t>
            </a:r>
            <a:r>
              <a:rPr lang="en-US" altLang="zh-CN" sz="2200" baseline="-25000" dirty="0">
                <a:solidFill>
                  <a:srgbClr val="FF0000"/>
                </a:solidFill>
                <a:latin typeface="+mn-ea"/>
                <a:sym typeface="+mn-ea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封锁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899035" y="2578083"/>
            <a:ext cx="648179" cy="329820"/>
            <a:chOff x="1801504" y="3104866"/>
            <a:chExt cx="648179" cy="329820"/>
          </a:xfrm>
        </p:grpSpPr>
        <p:cxnSp>
          <p:nvCxnSpPr>
            <p:cNvPr id="136" name="直接连接符 135"/>
            <p:cNvCxnSpPr/>
            <p:nvPr/>
          </p:nvCxnSpPr>
          <p:spPr>
            <a:xfrm flipV="1">
              <a:off x="1801504" y="3411940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flipH="1" flipV="1">
              <a:off x="2019869" y="3104866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V="1">
              <a:off x="2028967" y="3113964"/>
              <a:ext cx="216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 flipV="1">
              <a:off x="2233684" y="3127612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2233683" y="3427862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0" name="Text Box 4"/>
          <p:cNvSpPr txBox="1"/>
          <p:nvPr/>
        </p:nvSpPr>
        <p:spPr>
          <a:xfrm>
            <a:off x="5401849" y="2126884"/>
            <a:ext cx="3674745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D=0 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时</a:t>
            </a:r>
          </a:p>
        </p:txBody>
      </p:sp>
      <p:grpSp>
        <p:nvGrpSpPr>
          <p:cNvPr id="151" name="组合 150"/>
          <p:cNvGrpSpPr/>
          <p:nvPr/>
        </p:nvGrpSpPr>
        <p:grpSpPr>
          <a:xfrm>
            <a:off x="5553524" y="2611566"/>
            <a:ext cx="1238885" cy="549275"/>
            <a:chOff x="9380" y="6308"/>
            <a:chExt cx="1951" cy="865"/>
          </a:xfrm>
        </p:grpSpPr>
        <p:sp>
          <p:nvSpPr>
            <p:cNvPr id="152" name="Text Box 4"/>
            <p:cNvSpPr txBox="1"/>
            <p:nvPr/>
          </p:nvSpPr>
          <p:spPr>
            <a:xfrm>
              <a:off x="9380" y="6308"/>
              <a:ext cx="1951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S=Q</a:t>
              </a:r>
              <a:r>
                <a:rPr lang="en-US" altLang="zh-CN" sz="2200" baseline="-25000" dirty="0" smtClean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=1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53" name="直接连接符 152"/>
            <p:cNvCxnSpPr/>
            <p:nvPr/>
          </p:nvCxnSpPr>
          <p:spPr>
            <a:xfrm flipV="1">
              <a:off x="9541" y="6549"/>
              <a:ext cx="2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6838038" y="2621189"/>
            <a:ext cx="1464945" cy="549275"/>
            <a:chOff x="12077" y="4648"/>
            <a:chExt cx="2307" cy="865"/>
          </a:xfrm>
        </p:grpSpPr>
        <p:sp>
          <p:nvSpPr>
            <p:cNvPr id="155" name="Text Box 4"/>
            <p:cNvSpPr txBox="1"/>
            <p:nvPr/>
          </p:nvSpPr>
          <p:spPr>
            <a:xfrm>
              <a:off x="12077" y="4648"/>
              <a:ext cx="2307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R=</a:t>
              </a:r>
              <a:r>
                <a:rPr lang="en-US" altLang="zh-CN" sz="2200" dirty="0" smtClean="0">
                  <a:latin typeface="+mn-ea"/>
                </a:rPr>
                <a:t>Q</a:t>
              </a:r>
              <a:r>
                <a:rPr lang="en-US" altLang="zh-CN" sz="2200" baseline="-25000" dirty="0" smtClean="0">
                  <a:latin typeface="+mn-ea"/>
                </a:rPr>
                <a:t>3</a:t>
              </a:r>
              <a:r>
                <a:rPr lang="en-US" altLang="zh-CN" sz="2200" dirty="0" smtClean="0">
                  <a:latin typeface="+mn-ea"/>
                </a:rPr>
                <a:t>=</a:t>
              </a:r>
              <a:r>
                <a:rPr lang="en-US" altLang="zh-CN" sz="2200" b="1" dirty="0" smtClean="0">
                  <a:solidFill>
                    <a:srgbClr val="3333CC"/>
                  </a:solidFill>
                  <a:latin typeface="+mn-ea"/>
                </a:rPr>
                <a:t>0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56" name="直接连接符 155"/>
            <p:cNvCxnSpPr/>
            <p:nvPr/>
          </p:nvCxnSpPr>
          <p:spPr>
            <a:xfrm flipV="1">
              <a:off x="12239" y="4886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Text Box 4"/>
          <p:cNvSpPr txBox="1"/>
          <p:nvPr/>
        </p:nvSpPr>
        <p:spPr>
          <a:xfrm>
            <a:off x="5416722" y="3061606"/>
            <a:ext cx="3674745" cy="5909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+mn-ea"/>
              </a:rPr>
              <a:t>D=1 </a:t>
            </a:r>
            <a:r>
              <a:rPr lang="zh-CN" altLang="en-US" sz="2200" dirty="0">
                <a:solidFill>
                  <a:schemeClr val="tx1"/>
                </a:solidFill>
                <a:latin typeface="+mn-ea"/>
              </a:rPr>
              <a:t>时</a:t>
            </a:r>
          </a:p>
        </p:txBody>
      </p:sp>
      <p:grpSp>
        <p:nvGrpSpPr>
          <p:cNvPr id="160" name="组合 159"/>
          <p:cNvGrpSpPr/>
          <p:nvPr/>
        </p:nvGrpSpPr>
        <p:grpSpPr>
          <a:xfrm>
            <a:off x="5618833" y="3613058"/>
            <a:ext cx="1238885" cy="549275"/>
            <a:chOff x="9380" y="6308"/>
            <a:chExt cx="1951" cy="865"/>
          </a:xfrm>
        </p:grpSpPr>
        <p:sp>
          <p:nvSpPr>
            <p:cNvPr id="170" name="Text Box 4"/>
            <p:cNvSpPr txBox="1"/>
            <p:nvPr/>
          </p:nvSpPr>
          <p:spPr>
            <a:xfrm>
              <a:off x="9380" y="6308"/>
              <a:ext cx="1951" cy="8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S=Q</a:t>
              </a:r>
              <a:r>
                <a:rPr lang="en-US" altLang="zh-CN" sz="2200" baseline="-25000" dirty="0" smtClean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=</a:t>
              </a:r>
              <a:r>
                <a:rPr lang="en-US" altLang="zh-CN" sz="2200" b="1" dirty="0" smtClean="0">
                  <a:solidFill>
                    <a:srgbClr val="3333CC"/>
                  </a:solidFill>
                  <a:latin typeface="+mn-ea"/>
                </a:rPr>
                <a:t>0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71" name="直接连接符 170"/>
            <p:cNvCxnSpPr/>
            <p:nvPr/>
          </p:nvCxnSpPr>
          <p:spPr>
            <a:xfrm flipV="1">
              <a:off x="9541" y="6549"/>
              <a:ext cx="2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2" name="组合 171"/>
          <p:cNvGrpSpPr/>
          <p:nvPr/>
        </p:nvGrpSpPr>
        <p:grpSpPr>
          <a:xfrm>
            <a:off x="6870689" y="3611788"/>
            <a:ext cx="1464945" cy="510540"/>
            <a:chOff x="12077" y="4648"/>
            <a:chExt cx="2307" cy="804"/>
          </a:xfrm>
        </p:grpSpPr>
        <p:sp>
          <p:nvSpPr>
            <p:cNvPr id="173" name="Text Box 4"/>
            <p:cNvSpPr txBox="1"/>
            <p:nvPr/>
          </p:nvSpPr>
          <p:spPr>
            <a:xfrm>
              <a:off x="12077" y="4648"/>
              <a:ext cx="2307" cy="8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5000"/>
                </a:lnSpc>
                <a:spcBef>
                  <a:spcPts val="0"/>
                </a:spcBef>
                <a:buNone/>
              </a:pP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R=</a:t>
              </a:r>
              <a:r>
                <a:rPr lang="en-US" altLang="zh-CN" sz="2200" dirty="0" smtClean="0">
                  <a:latin typeface="+mn-ea"/>
                </a:rPr>
                <a:t>Q</a:t>
              </a:r>
              <a:r>
                <a:rPr lang="en-US" altLang="zh-CN" sz="2200" baseline="-25000" dirty="0" smtClean="0">
                  <a:latin typeface="+mn-ea"/>
                </a:rPr>
                <a:t>3</a:t>
              </a:r>
              <a:r>
                <a:rPr lang="en-US" altLang="zh-CN" sz="2200" dirty="0" smtClean="0">
                  <a:latin typeface="+mn-ea"/>
                </a:rPr>
                <a:t>=</a:t>
              </a:r>
              <a:r>
                <a:rPr lang="en-US" altLang="zh-CN" sz="2200" dirty="0" smtClean="0">
                  <a:solidFill>
                    <a:schemeClr val="tx1"/>
                  </a:solidFill>
                  <a:latin typeface="+mn-ea"/>
                </a:rPr>
                <a:t>1  </a:t>
              </a:r>
              <a:endParaRPr lang="en-US" altLang="zh-CN" sz="2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74" name="直接连接符 173"/>
            <p:cNvCxnSpPr/>
            <p:nvPr/>
          </p:nvCxnSpPr>
          <p:spPr>
            <a:xfrm flipV="1">
              <a:off x="12239" y="4886"/>
              <a:ext cx="22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50" grpId="0"/>
      <p:bldP spid="15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1165860" y="2022475"/>
            <a:ext cx="3601085" cy="3096260"/>
            <a:chOff x="1836" y="2129"/>
            <a:chExt cx="5671" cy="4876"/>
          </a:xfrm>
        </p:grpSpPr>
        <p:grpSp>
          <p:nvGrpSpPr>
            <p:cNvPr id="71" name="组合 70"/>
            <p:cNvGrpSpPr/>
            <p:nvPr/>
          </p:nvGrpSpPr>
          <p:grpSpPr>
            <a:xfrm>
              <a:off x="1836" y="2129"/>
              <a:ext cx="4737" cy="4877"/>
              <a:chOff x="6547" y="5522"/>
              <a:chExt cx="4737" cy="4877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6547" y="5522"/>
                <a:ext cx="4737" cy="4877"/>
                <a:chOff x="6547" y="5529"/>
                <a:chExt cx="4737" cy="4877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9067" y="7000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4" name="矩形 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7" name="组合 6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10" name="直接连接符 9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12" name="直接连接符 1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直接连接符 12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/>
                  <p:cNvCxnSpPr/>
                  <p:nvPr/>
                </p:nvCxnSpPr>
                <p:spPr>
                  <a:xfrm flipV="1">
                    <a:off x="9084" y="718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7160" y="5529"/>
                  <a:ext cx="2210" cy="1939"/>
                  <a:chOff x="9074" y="7008"/>
                  <a:chExt cx="2210" cy="1939"/>
                </a:xfrm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36" name="直接连接符 35"/>
                  <p:cNvCxnSpPr/>
                  <p:nvPr/>
                </p:nvCxnSpPr>
                <p:spPr>
                  <a:xfrm flipV="1">
                    <a:off x="10604" y="7306"/>
                    <a:ext cx="32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/>
                  <p:nvPr/>
                </p:nvCxnSpPr>
                <p:spPr>
                  <a:xfrm flipV="1">
                    <a:off x="10604" y="8660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9747" y="7399"/>
                    <a:ext cx="340" cy="226"/>
                    <a:chOff x="9640" y="7763"/>
                    <a:chExt cx="340" cy="226"/>
                  </a:xfrm>
                </p:grpSpPr>
                <p:cxnSp>
                  <p:nvCxnSpPr>
                    <p:cNvPr id="39" name="直接连接符 38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gradFill>
                        <a:gsLst>
                          <a:gs pos="0">
                            <a:srgbClr val="14CD68"/>
                          </a:gs>
                          <a:gs pos="100000">
                            <a:srgbClr val="035C7D"/>
                          </a:gs>
                        </a:gsLst>
                      </a:gra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 flipH="1">
                      <a:off x="9644" y="7763"/>
                      <a:ext cx="0" cy="227"/>
                    </a:xfrm>
                    <a:prstGeom prst="line">
                      <a:avLst/>
                    </a:prstGeom>
                    <a:ln w="19050">
                      <a:gradFill>
                        <a:gsLst>
                          <a:gs pos="0">
                            <a:srgbClr val="14CD68"/>
                          </a:gs>
                          <a:gs pos="100000">
                            <a:srgbClr val="035C7D"/>
                          </a:gs>
                        </a:gsLst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42" name="直接连接符 41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</a:gra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 flipV="1">
                    <a:off x="9431" y="7189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V="1">
                    <a:off x="9074" y="8769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7149" y="8467"/>
                  <a:ext cx="2217" cy="1939"/>
                  <a:chOff x="9067" y="7008"/>
                  <a:chExt cx="2217" cy="1939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0094" y="7008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3" name="文本框 52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0087" y="8367"/>
                    <a:ext cx="685" cy="580"/>
                    <a:chOff x="10094" y="7392"/>
                    <a:chExt cx="685" cy="580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0094" y="7423"/>
                      <a:ext cx="408" cy="51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＆</a:t>
                      </a:r>
                    </a:p>
                  </p:txBody>
                </p:sp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311" y="7392"/>
                      <a:ext cx="468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t">
                      <a:spAutoFit/>
                    </a:bodyPr>
                    <a:lstStyle/>
                    <a:p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￮</a:t>
                      </a:r>
                    </a:p>
                  </p:txBody>
                </p:sp>
              </p:grpSp>
              <p:cxnSp>
                <p:nvCxnSpPr>
                  <p:cNvPr id="57" name="直接连接符 56"/>
                  <p:cNvCxnSpPr/>
                  <p:nvPr/>
                </p:nvCxnSpPr>
                <p:spPr>
                  <a:xfrm flipV="1">
                    <a:off x="10604" y="7306"/>
                    <a:ext cx="68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V="1">
                    <a:off x="10604" y="8660"/>
                    <a:ext cx="34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9440" y="7444"/>
                    <a:ext cx="652" cy="181"/>
                    <a:chOff x="9333" y="7808"/>
                    <a:chExt cx="652" cy="181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V="1">
                      <a:off x="9333" y="7813"/>
                      <a:ext cx="652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9644" y="7808"/>
                      <a:ext cx="0" cy="181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9747" y="8330"/>
                    <a:ext cx="340" cy="227"/>
                    <a:chOff x="9640" y="7561"/>
                    <a:chExt cx="340" cy="227"/>
                  </a:xfrm>
                </p:grpSpPr>
                <p:cxnSp>
                  <p:nvCxnSpPr>
                    <p:cNvPr id="63" name="直接连接符 62"/>
                    <p:cNvCxnSpPr/>
                    <p:nvPr/>
                  </p:nvCxnSpPr>
                  <p:spPr>
                    <a:xfrm flipV="1">
                      <a:off x="9640" y="7775"/>
                      <a:ext cx="340" cy="0"/>
                    </a:xfrm>
                    <a:prstGeom prst="line">
                      <a:avLst/>
                    </a:prstGeom>
                    <a:ln w="19050">
                      <a:gradFill>
                        <a:gsLst>
                          <a:gs pos="0">
                            <a:srgbClr val="7B32B2"/>
                          </a:gs>
                          <a:gs pos="100000">
                            <a:srgbClr val="401A5D"/>
                          </a:gs>
                        </a:gsLst>
                      </a:gra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 flipH="1">
                      <a:off x="9644" y="7561"/>
                      <a:ext cx="0" cy="227"/>
                    </a:xfrm>
                    <a:prstGeom prst="line">
                      <a:avLst/>
                    </a:prstGeom>
                    <a:ln w="19050">
                      <a:gradFill>
                        <a:gsLst>
                          <a:gs pos="0">
                            <a:srgbClr val="7B32B2"/>
                          </a:gs>
                          <a:gs pos="100000">
                            <a:srgbClr val="401A5D"/>
                          </a:gs>
                        </a:gsLst>
                      </a:gra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10922" y="7308"/>
                    <a:ext cx="0" cy="283"/>
                  </a:xfrm>
                  <a:prstGeom prst="line">
                    <a:avLst/>
                  </a:prstGeom>
                  <a:ln w="19050">
                    <a:gradFill>
                      <a:gsLst>
                        <a:gs pos="0">
                          <a:srgbClr val="7B32B2"/>
                        </a:gs>
                        <a:gs pos="100000">
                          <a:srgbClr val="401A5D"/>
                        </a:gs>
                      </a:gsLst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10924" y="8377"/>
                    <a:ext cx="0" cy="28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>
                    <a:off x="9742" y="7612"/>
                    <a:ext cx="1190" cy="77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V="1">
                    <a:off x="9748" y="7581"/>
                    <a:ext cx="1175" cy="760"/>
                  </a:xfrm>
                  <a:prstGeom prst="line">
                    <a:avLst/>
                  </a:prstGeom>
                  <a:ln w="19050">
                    <a:gradFill>
                      <a:gsLst>
                        <a:gs pos="0">
                          <a:srgbClr val="7B32B2"/>
                        </a:gs>
                        <a:gs pos="100000">
                          <a:srgbClr val="401A5D"/>
                        </a:gs>
                      </a:gsLst>
                    </a:gra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V="1">
                    <a:off x="9577" y="7311"/>
                    <a:ext cx="51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9067" y="8772"/>
                    <a:ext cx="102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直接连接符 71"/>
                <p:cNvCxnSpPr/>
                <p:nvPr/>
              </p:nvCxnSpPr>
              <p:spPr>
                <a:xfrm>
                  <a:off x="7529" y="5709"/>
                  <a:ext cx="0" cy="32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直接连接符 1"/>
                <p:cNvCxnSpPr/>
                <p:nvPr/>
              </p:nvCxnSpPr>
              <p:spPr>
                <a:xfrm flipH="1">
                  <a:off x="9007" y="7181"/>
                  <a:ext cx="0" cy="34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7835" y="7517"/>
                  <a:ext cx="1172" cy="7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7835" y="8611"/>
                  <a:ext cx="340" cy="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7839" y="8250"/>
                  <a:ext cx="0" cy="35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7673" y="7272"/>
                  <a:ext cx="0" cy="1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本框 73"/>
                <p:cNvSpPr txBox="1"/>
                <p:nvPr/>
              </p:nvSpPr>
              <p:spPr>
                <a:xfrm>
                  <a:off x="6547" y="6958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CP</a:t>
                  </a:r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6634" y="9606"/>
                  <a:ext cx="787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D</a:t>
                  </a:r>
                </a:p>
              </p:txBody>
            </p:sp>
            <p:sp>
              <p:nvSpPr>
                <p:cNvPr id="76" name="流程图: 联系 75"/>
                <p:cNvSpPr/>
                <p:nvPr/>
              </p:nvSpPr>
              <p:spPr>
                <a:xfrm>
                  <a:off x="10891" y="7275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流程图: 联系 76"/>
                <p:cNvSpPr/>
                <p:nvPr/>
              </p:nvSpPr>
              <p:spPr>
                <a:xfrm>
                  <a:off x="8978" y="7153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流程图: 联系 77"/>
                <p:cNvSpPr/>
                <p:nvPr/>
              </p:nvSpPr>
              <p:spPr>
                <a:xfrm>
                  <a:off x="7641" y="7261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流程图: 联系 78"/>
                <p:cNvSpPr/>
                <p:nvPr/>
              </p:nvSpPr>
              <p:spPr>
                <a:xfrm>
                  <a:off x="8981" y="8737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流程图: 联系 79"/>
                <p:cNvSpPr/>
                <p:nvPr/>
              </p:nvSpPr>
              <p:spPr>
                <a:xfrm>
                  <a:off x="10894" y="8620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流程图: 联系 80"/>
                <p:cNvSpPr/>
                <p:nvPr/>
              </p:nvSpPr>
              <p:spPr>
                <a:xfrm>
                  <a:off x="7804" y="8882"/>
                  <a:ext cx="57" cy="57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文本框 83"/>
              <p:cNvSpPr txBox="1"/>
              <p:nvPr/>
            </p:nvSpPr>
            <p:spPr>
              <a:xfrm>
                <a:off x="8881" y="5571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9400" y="6619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880" y="825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8882" y="9835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/>
                  <a:t>Q</a:t>
                </a:r>
                <a:r>
                  <a:rPr lang="en-US" altLang="zh-CN" sz="1400" b="1" baseline="-25000">
                    <a:solidFill>
                      <a:schemeClr val="tx1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087" y="5999"/>
                <a:ext cx="66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1</a:t>
                </a: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8072" y="647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2</a:t>
                </a: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8046" y="8904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8046" y="941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4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9992" y="7457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5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9974" y="7940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rgbClr val="3438F6"/>
                    </a:solidFill>
                  </a:rPr>
                  <a:t>G</a:t>
                </a:r>
                <a:r>
                  <a:rPr lang="en-US" altLang="zh-CN" sz="1400" b="1" baseline="-25000">
                    <a:solidFill>
                      <a:srgbClr val="3438F6"/>
                    </a:solidFill>
                    <a:uFillTx/>
                  </a:rPr>
                  <a:t>6</a:t>
                </a: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691" y="3672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chemeClr val="tx1"/>
                  </a:solidFill>
                </a:rPr>
                <a:t>Q</a:t>
              </a:r>
              <a:endParaRPr lang="en-US" altLang="zh-CN" sz="1400" b="1" i="1" baseline="-25000">
                <a:solidFill>
                  <a:schemeClr val="tx1"/>
                </a:solidFill>
                <a:uFillTx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721" y="4996"/>
              <a:ext cx="786" cy="482"/>
              <a:chOff x="6721" y="4996"/>
              <a:chExt cx="786" cy="4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721" y="4996"/>
                <a:ext cx="78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i="1">
                    <a:solidFill>
                      <a:schemeClr val="tx1"/>
                    </a:solidFill>
                  </a:rPr>
                  <a:t>Q</a:t>
                </a:r>
                <a:endParaRPr lang="en-US" altLang="zh-CN" sz="1400" b="1" i="1" baseline="-2500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 flipV="1">
                <a:off x="6939" y="5067"/>
                <a:ext cx="1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443" name="Rectangle 2"/>
          <p:cNvSpPr txBox="1"/>
          <p:nvPr/>
        </p:nvSpPr>
        <p:spPr>
          <a:xfrm>
            <a:off x="660400" y="1089025"/>
            <a:ext cx="2630170" cy="539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fontAlgn="auto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1616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.工作原理</a:t>
            </a: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维持阻塞结构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</a:t>
            </a:r>
            <a:r>
              <a:rPr lang="en-US" altLang="zh-CN" b="0" dirty="0" smtClean="0">
                <a:solidFill>
                  <a:schemeClr val="tx1"/>
                </a:solidFill>
                <a:effectLst/>
                <a:sym typeface="+mn-ea"/>
              </a:rPr>
              <a:t> 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661285" y="5114925"/>
            <a:ext cx="499745" cy="306705"/>
            <a:chOff x="6152" y="8111"/>
            <a:chExt cx="787" cy="483"/>
          </a:xfrm>
        </p:grpSpPr>
        <p:sp>
          <p:nvSpPr>
            <p:cNvPr id="108" name="文本框 107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1464310" y="3940175"/>
            <a:ext cx="499745" cy="306705"/>
            <a:chOff x="6152" y="8111"/>
            <a:chExt cx="787" cy="483"/>
          </a:xfrm>
        </p:grpSpPr>
        <p:sp>
          <p:nvSpPr>
            <p:cNvPr id="116" name="文本框 115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1503045" y="2022475"/>
            <a:ext cx="499745" cy="306705"/>
            <a:chOff x="6152" y="8111"/>
            <a:chExt cx="787" cy="483"/>
          </a:xfrm>
        </p:grpSpPr>
        <p:sp>
          <p:nvSpPr>
            <p:cNvPr id="119" name="文本框 118"/>
            <p:cNvSpPr txBox="1"/>
            <p:nvPr/>
          </p:nvSpPr>
          <p:spPr>
            <a:xfrm>
              <a:off x="6152" y="8111"/>
              <a:ext cx="78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>
                  <a:solidFill>
                    <a:srgbClr val="FF0000"/>
                  </a:solidFill>
                </a:rPr>
                <a:t>D</a:t>
              </a:r>
              <a:endParaRPr lang="en-US" altLang="zh-CN" sz="1400" b="1" i="1" baseline="-25000">
                <a:solidFill>
                  <a:srgbClr val="FF0000"/>
                </a:solidFill>
                <a:uFillTx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6346" y="8146"/>
              <a:ext cx="1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038917" y="2626162"/>
            <a:ext cx="648179" cy="329820"/>
            <a:chOff x="1801504" y="3104866"/>
            <a:chExt cx="648179" cy="329820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1801504" y="3411940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 flipV="1">
              <a:off x="2019869" y="3104866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2028967" y="3113964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 flipV="1">
              <a:off x="2233684" y="3127612"/>
              <a:ext cx="0" cy="3070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2233683" y="3427862"/>
              <a:ext cx="216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" name="直接箭头连接符 111"/>
          <p:cNvCxnSpPr/>
          <p:nvPr/>
        </p:nvCxnSpPr>
        <p:spPr>
          <a:xfrm flipV="1">
            <a:off x="1262996" y="2672820"/>
            <a:ext cx="0" cy="252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4"/>
          <p:cNvSpPr txBox="1"/>
          <p:nvPr/>
        </p:nvSpPr>
        <p:spPr>
          <a:xfrm>
            <a:off x="3556000" y="1813560"/>
            <a:ext cx="1642110" cy="429895"/>
          </a:xfrm>
          <a:prstGeom prst="rect">
            <a:avLst/>
          </a:prstGeom>
          <a:noFill/>
          <a:ln w="9525"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</a:gra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置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维持线</a:t>
            </a:r>
          </a:p>
        </p:txBody>
      </p:sp>
      <p:sp>
        <p:nvSpPr>
          <p:cNvPr id="73" name="Text Box 4"/>
          <p:cNvSpPr txBox="1"/>
          <p:nvPr/>
        </p:nvSpPr>
        <p:spPr>
          <a:xfrm>
            <a:off x="3551555" y="2278380"/>
            <a:ext cx="1642110" cy="4298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置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阻塞线</a:t>
            </a:r>
          </a:p>
        </p:txBody>
      </p:sp>
      <p:grpSp>
        <p:nvGrpSpPr>
          <p:cNvPr id="132" name="组合 131"/>
          <p:cNvGrpSpPr/>
          <p:nvPr/>
        </p:nvGrpSpPr>
        <p:grpSpPr>
          <a:xfrm>
            <a:off x="6536690" y="1628775"/>
            <a:ext cx="1671320" cy="931545"/>
            <a:chOff x="13219" y="7492"/>
            <a:chExt cx="2632" cy="1467"/>
          </a:xfrm>
        </p:grpSpPr>
        <p:sp>
          <p:nvSpPr>
            <p:cNvPr id="101" name="矩形 100"/>
            <p:cNvSpPr/>
            <p:nvPr/>
          </p:nvSpPr>
          <p:spPr>
            <a:xfrm>
              <a:off x="14027" y="7562"/>
              <a:ext cx="1037" cy="1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连接符 101"/>
            <p:cNvCxnSpPr/>
            <p:nvPr/>
          </p:nvCxnSpPr>
          <p:spPr>
            <a:xfrm flipH="1">
              <a:off x="13538" y="7878"/>
              <a:ext cx="48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13964" y="7584"/>
              <a:ext cx="5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</a:t>
              </a:r>
            </a:p>
          </p:txBody>
        </p:sp>
        <p:cxnSp>
          <p:nvCxnSpPr>
            <p:cNvPr id="104" name="直接连接符 103"/>
            <p:cNvCxnSpPr/>
            <p:nvPr/>
          </p:nvCxnSpPr>
          <p:spPr>
            <a:xfrm flipH="1">
              <a:off x="13396" y="8596"/>
              <a:ext cx="62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 flipV="1">
              <a:off x="14030" y="8489"/>
              <a:ext cx="168" cy="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14034" y="8594"/>
              <a:ext cx="158" cy="1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15064" y="7814"/>
              <a:ext cx="2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15255" y="7492"/>
              <a:ext cx="56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/>
                <a:t>Q</a:t>
              </a:r>
            </a:p>
          </p:txBody>
        </p:sp>
        <p:cxnSp>
          <p:nvCxnSpPr>
            <p:cNvPr id="122" name="直接连接符 121"/>
            <p:cNvCxnSpPr/>
            <p:nvPr/>
          </p:nvCxnSpPr>
          <p:spPr>
            <a:xfrm flipH="1">
              <a:off x="15110" y="8707"/>
              <a:ext cx="2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15289" y="8429"/>
              <a:ext cx="56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i="1"/>
                <a:t>Q</a:t>
              </a: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5064" y="8679"/>
              <a:ext cx="57" cy="5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/>
            <p:cNvCxnSpPr/>
            <p:nvPr/>
          </p:nvCxnSpPr>
          <p:spPr>
            <a:xfrm flipV="1">
              <a:off x="15500" y="8543"/>
              <a:ext cx="2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13219" y="8055"/>
              <a:ext cx="67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cp</a:t>
              </a: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8709660" y="1635125"/>
            <a:ext cx="1610360" cy="932180"/>
            <a:chOff x="14754" y="7108"/>
            <a:chExt cx="2536" cy="1468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4754" y="7108"/>
              <a:ext cx="2536" cy="1468"/>
              <a:chOff x="13316" y="7492"/>
              <a:chExt cx="2536" cy="1468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14027" y="7562"/>
                <a:ext cx="1037" cy="1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H="1">
                <a:off x="13538" y="7878"/>
                <a:ext cx="482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964" y="7584"/>
                <a:ext cx="56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D</a:t>
                </a:r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H="1">
                <a:off x="13455" y="8596"/>
                <a:ext cx="51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H="1" flipV="1">
                <a:off x="14030" y="8489"/>
                <a:ext cx="168" cy="1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flipH="1">
                <a:off x="14034" y="8594"/>
                <a:ext cx="158" cy="1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H="1">
                <a:off x="15064" y="7814"/>
                <a:ext cx="28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文本框 149"/>
              <p:cNvSpPr txBox="1"/>
              <p:nvPr/>
            </p:nvSpPr>
            <p:spPr>
              <a:xfrm>
                <a:off x="15255" y="7492"/>
                <a:ext cx="56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i="1"/>
                  <a:t>Q</a:t>
                </a:r>
              </a:p>
            </p:txBody>
          </p:sp>
          <p:cxnSp>
            <p:nvCxnSpPr>
              <p:cNvPr id="151" name="直接连接符 150"/>
              <p:cNvCxnSpPr/>
              <p:nvPr/>
            </p:nvCxnSpPr>
            <p:spPr>
              <a:xfrm flipH="1">
                <a:off x="15110" y="8707"/>
                <a:ext cx="28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文本框 151"/>
              <p:cNvSpPr txBox="1"/>
              <p:nvPr/>
            </p:nvSpPr>
            <p:spPr>
              <a:xfrm>
                <a:off x="15289" y="8429"/>
                <a:ext cx="56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i="1"/>
                  <a:t>Q</a:t>
                </a: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15064" y="8679"/>
                <a:ext cx="57" cy="5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 flipV="1">
                <a:off x="15500" y="8543"/>
                <a:ext cx="2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文本框 154"/>
              <p:cNvSpPr txBox="1"/>
              <p:nvPr/>
            </p:nvSpPr>
            <p:spPr>
              <a:xfrm>
                <a:off x="13316" y="8032"/>
                <a:ext cx="67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cp</a:t>
                </a:r>
              </a:p>
            </p:txBody>
          </p:sp>
        </p:grpSp>
        <p:sp>
          <p:nvSpPr>
            <p:cNvPr id="156" name="椭圆 155"/>
            <p:cNvSpPr/>
            <p:nvPr/>
          </p:nvSpPr>
          <p:spPr>
            <a:xfrm>
              <a:off x="15384" y="8170"/>
              <a:ext cx="85" cy="8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5941060" y="2719070"/>
            <a:ext cx="5082540" cy="1460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35000"/>
              </a:lnSpc>
            </a:pPr>
            <a:r>
              <a:rPr lang="zh-CN" altLang="en-US" sz="2200" dirty="0">
                <a:sym typeface="+mn-ea"/>
              </a:rPr>
              <a:t>从电路结构上看，加于置“1”通道或置“0”通道同侧的是维持线，加到另一侧的是阻塞</a:t>
            </a:r>
            <a:r>
              <a:rPr lang="zh-CN" altLang="en-US" sz="2200" dirty="0" smtClean="0">
                <a:sym typeface="+mn-ea"/>
              </a:rPr>
              <a:t>线。</a:t>
            </a:r>
            <a:endParaRPr lang="zh-CN" altLang="en-US" sz="2200" dirty="0"/>
          </a:p>
        </p:txBody>
      </p:sp>
      <p:sp>
        <p:nvSpPr>
          <p:cNvPr id="128" name="Text Box 4"/>
          <p:cNvSpPr txBox="1"/>
          <p:nvPr/>
        </p:nvSpPr>
        <p:spPr>
          <a:xfrm>
            <a:off x="3556000" y="4372610"/>
            <a:ext cx="1642110" cy="429895"/>
          </a:xfrm>
          <a:prstGeom prst="rect">
            <a:avLst/>
          </a:prstGeom>
          <a:noFill/>
          <a:ln w="952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置</a:t>
            </a:r>
            <a:r>
              <a:rPr lang="en-US" altLang="zh-CN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维持线</a:t>
            </a:r>
          </a:p>
        </p:txBody>
      </p:sp>
      <p:sp>
        <p:nvSpPr>
          <p:cNvPr id="130" name="Text Box 4"/>
          <p:cNvSpPr txBox="1"/>
          <p:nvPr/>
        </p:nvSpPr>
        <p:spPr>
          <a:xfrm>
            <a:off x="3556000" y="4921885"/>
            <a:ext cx="1642110" cy="429895"/>
          </a:xfrm>
          <a:prstGeom prst="rect">
            <a:avLst/>
          </a:prstGeom>
          <a:noFill/>
          <a:ln w="9525"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l" eaLnBrk="1" hangingPunct="1"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200" b="1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置1阻塞线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73" grpId="0" animBg="1"/>
      <p:bldP spid="124" grpId="0"/>
      <p:bldP spid="128" grpId="0" animBg="1"/>
      <p:bldP spid="1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4"/>
          <p:cNvSpPr txBox="1"/>
          <p:nvPr/>
        </p:nvSpPr>
        <p:spPr>
          <a:xfrm>
            <a:off x="1084580" y="1844675"/>
            <a:ext cx="8712200" cy="2800767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rgbClr val="708688">
                <a:alpha val="50000"/>
              </a:srgbClr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200" b="1" dirty="0" smtClean="0">
                <a:solidFill>
                  <a:srgbClr val="2E14EE"/>
                </a:solidFill>
                <a:latin typeface="+mn-ea"/>
              </a:rPr>
              <a:t>触发器</a:t>
            </a:r>
            <a:endParaRPr lang="zh-CN" altLang="en-US" sz="2200" b="1" dirty="0">
              <a:solidFill>
                <a:srgbClr val="2E14EE"/>
              </a:solidFill>
              <a:latin typeface="+mn-ea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1800" b="1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掌握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常见触发器功能表；</a:t>
            </a: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1800" b="1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掌握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常见触发器的功能表、状态转移真值表、次态卡诺图、状态转移图、激励表。</a:t>
            </a: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1800" b="1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掌握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RS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、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JK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、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D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、 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T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触发器的功能表、功能特征并</a:t>
            </a:r>
            <a:r>
              <a:rPr lang="zh-CN" altLang="en-US" sz="2200" b="1" dirty="0">
                <a:solidFill>
                  <a:srgbClr val="2E14EE"/>
                </a:solidFill>
                <a:latin typeface="+mn-ea"/>
                <a:sym typeface="Symbol" panose="05050102010706020507" pitchFamily="18" charset="2"/>
              </a:rPr>
              <a:t>灵活使用！</a:t>
            </a: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1800" b="1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b="1" dirty="0" smtClean="0">
                <a:latin typeface="+mn-ea"/>
                <a:sym typeface="Symbol" panose="05050102010706020507" pitchFamily="18" charset="2"/>
              </a:rPr>
              <a:t>掌握</a:t>
            </a:r>
            <a:r>
              <a:rPr lang="zh-CN" altLang="en-US" sz="2200" b="1" dirty="0">
                <a:latin typeface="+mn-ea"/>
                <a:sym typeface="Symbol" panose="05050102010706020507" pitchFamily="18" charset="2"/>
              </a:rPr>
              <a:t>包含寄存器的电路波形画法！（找变化点）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92375" y="1268730"/>
            <a:ext cx="86334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按照同步时序电路的输出特征，时序电路可分为两种类型。</a:t>
            </a:r>
            <a:endParaRPr lang="en-US" altLang="zh-CN" sz="2400"/>
          </a:p>
        </p:txBody>
      </p:sp>
      <p:sp>
        <p:nvSpPr>
          <p:cNvPr id="12290" name="Rectangle 2"/>
          <p:cNvSpPr>
            <a:spLocks noGrp="1"/>
          </p:cNvSpPr>
          <p:nvPr>
            <p:ph idx="1"/>
          </p:nvPr>
        </p:nvSpPr>
        <p:spPr>
          <a:xfrm>
            <a:off x="856615" y="5439410"/>
            <a:ext cx="10269220" cy="423545"/>
          </a:xfrm>
        </p:spPr>
        <p:txBody>
          <a:bodyPr wrap="square" lIns="91440" tIns="45720" rIns="91440" bIns="45720" anchor="t">
            <a:noAutofit/>
          </a:bodyPr>
          <a:lstStyle/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 </a:t>
            </a:r>
            <a:r>
              <a:rPr lang="zh-CN" altLang="en-US" sz="2100" dirty="0">
                <a:latin typeface="+mn-lt"/>
                <a:ea typeface="+mn-ea"/>
              </a:rPr>
              <a:t>若时序逻辑电路的</a:t>
            </a:r>
            <a:r>
              <a:rPr lang="zh-CN" altLang="en-US" sz="2100" dirty="0">
                <a:solidFill>
                  <a:srgbClr val="3438F6"/>
                </a:solidFill>
                <a:latin typeface="+mn-lt"/>
                <a:ea typeface="+mn-ea"/>
              </a:rPr>
              <a:t>外输出</a:t>
            </a:r>
            <a:r>
              <a:rPr lang="zh-CN" altLang="en-US" sz="2100" dirty="0">
                <a:latin typeface="+mn-lt"/>
                <a:ea typeface="+mn-ea"/>
              </a:rPr>
              <a:t>是电路</a:t>
            </a:r>
            <a:r>
              <a:rPr lang="zh-CN" altLang="en-US" sz="2100" dirty="0">
                <a:solidFill>
                  <a:srgbClr val="3438F6"/>
                </a:solidFill>
                <a:latin typeface="+mn-lt"/>
                <a:ea typeface="+mn-ea"/>
              </a:rPr>
              <a:t>外输入</a:t>
            </a:r>
            <a:r>
              <a:rPr lang="zh-CN" altLang="en-US" sz="2100" dirty="0">
                <a:latin typeface="+mn-lt"/>
                <a:ea typeface="+mn-ea"/>
              </a:rPr>
              <a:t>和</a:t>
            </a:r>
            <a:r>
              <a:rPr lang="zh-CN" altLang="en-US" sz="2100" dirty="0">
                <a:solidFill>
                  <a:srgbClr val="3438F6"/>
                </a:solidFill>
                <a:latin typeface="+mn-lt"/>
                <a:ea typeface="+mn-ea"/>
              </a:rPr>
              <a:t>电路状态</a:t>
            </a:r>
            <a:r>
              <a:rPr lang="zh-CN" altLang="en-US" sz="2100" dirty="0">
                <a:latin typeface="+mn-lt"/>
                <a:ea typeface="+mn-ea"/>
              </a:rPr>
              <a:t>的函数，则称为Mealy型时序电路</a:t>
            </a:r>
          </a:p>
        </p:txBody>
      </p:sp>
      <p:sp>
        <p:nvSpPr>
          <p:cNvPr id="12291" name="Rectangle 3"/>
          <p:cNvSpPr>
            <a:spLocks noGrp="1"/>
          </p:cNvSpPr>
          <p:nvPr>
            <p:ph type="title"/>
          </p:nvPr>
        </p:nvSpPr>
        <p:spPr>
          <a:xfrm>
            <a:off x="617855" y="1932940"/>
            <a:ext cx="2308225" cy="508635"/>
          </a:xfrm>
        </p:spPr>
        <p:txBody>
          <a:bodyPr wrap="square" lIns="91440" tIns="45720" rIns="91440" bIns="45720" anchor="ctr"/>
          <a:lstStyle/>
          <a:p>
            <a:pPr fontAlgn="auto">
              <a:lnSpc>
                <a:spcPct val="100000"/>
              </a:lnSpc>
            </a:pPr>
            <a:r>
              <a:rPr kumimoji="1" lang="en-US" altLang="zh-CN" sz="2400" b="1" dirty="0">
                <a:solidFill>
                  <a:srgbClr val="E31C0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1.Mealy</a:t>
            </a:r>
            <a:r>
              <a:rPr kumimoji="1" lang="zh-CN" altLang="en-US" sz="2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型电路</a:t>
            </a:r>
          </a:p>
        </p:txBody>
      </p:sp>
      <p:pic>
        <p:nvPicPr>
          <p:cNvPr id="43" name="Picture 16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33" y="2555924"/>
            <a:ext cx="6757988" cy="245930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  <p:bldP spid="1229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grpSp>
        <p:nvGrpSpPr>
          <p:cNvPr id="13314" name="Group 169"/>
          <p:cNvGrpSpPr/>
          <p:nvPr/>
        </p:nvGrpSpPr>
        <p:grpSpPr>
          <a:xfrm>
            <a:off x="770854" y="1005078"/>
            <a:ext cx="4449195" cy="5420541"/>
            <a:chOff x="1020" y="346"/>
            <a:chExt cx="2601" cy="3881"/>
          </a:xfrm>
        </p:grpSpPr>
        <p:sp>
          <p:nvSpPr>
            <p:cNvPr id="6" name="Rectangle 170" descr="浅色上对角线"/>
            <p:cNvSpPr>
              <a:spLocks noChangeArrowheads="1"/>
            </p:cNvSpPr>
            <p:nvPr/>
          </p:nvSpPr>
          <p:spPr bwMode="auto">
            <a:xfrm>
              <a:off x="1125" y="676"/>
              <a:ext cx="786" cy="57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pattFill prst="ltUpDiag">
                    <a:fgClr>
                      <a:srgbClr val="BBE0E3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318" name="Line 173"/>
            <p:cNvSpPr/>
            <p:nvPr/>
          </p:nvSpPr>
          <p:spPr>
            <a:xfrm>
              <a:off x="3286" y="1308"/>
              <a:ext cx="0" cy="31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19" name="Line 174"/>
            <p:cNvSpPr/>
            <p:nvPr/>
          </p:nvSpPr>
          <p:spPr>
            <a:xfrm>
              <a:off x="1657" y="1033"/>
              <a:ext cx="0" cy="2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0" name="Line 175"/>
            <p:cNvSpPr/>
            <p:nvPr/>
          </p:nvSpPr>
          <p:spPr>
            <a:xfrm>
              <a:off x="3301" y="2243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3321" name="Line 176"/>
            <p:cNvSpPr/>
            <p:nvPr/>
          </p:nvSpPr>
          <p:spPr>
            <a:xfrm>
              <a:off x="1828" y="2246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2" name="Line 177"/>
            <p:cNvSpPr/>
            <p:nvPr/>
          </p:nvSpPr>
          <p:spPr>
            <a:xfrm>
              <a:off x="1503" y="346"/>
              <a:ext cx="0" cy="44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3" name="Line 178"/>
            <p:cNvSpPr/>
            <p:nvPr/>
          </p:nvSpPr>
          <p:spPr>
            <a:xfrm>
              <a:off x="1382" y="2237"/>
              <a:ext cx="0" cy="17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4" name="Line 179"/>
            <p:cNvSpPr/>
            <p:nvPr/>
          </p:nvSpPr>
          <p:spPr>
            <a:xfrm>
              <a:off x="1227" y="3389"/>
              <a:ext cx="0" cy="4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3325" name="Line 180"/>
            <p:cNvSpPr/>
            <p:nvPr/>
          </p:nvSpPr>
          <p:spPr>
            <a:xfrm>
              <a:off x="1354" y="3389"/>
              <a:ext cx="0" cy="58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26" name="Line 181"/>
            <p:cNvSpPr/>
            <p:nvPr/>
          </p:nvSpPr>
          <p:spPr>
            <a:xfrm>
              <a:off x="2878" y="2228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27" name="AutoShape 182"/>
            <p:cNvCxnSpPr/>
            <p:nvPr/>
          </p:nvCxnSpPr>
          <p:spPr>
            <a:xfrm>
              <a:off x="2058" y="3021"/>
              <a:ext cx="223" cy="266"/>
            </a:xfrm>
            <a:prstGeom prst="bentConnector2">
              <a:avLst/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3328" name="Rectangle 183"/>
            <p:cNvSpPr/>
            <p:nvPr/>
          </p:nvSpPr>
          <p:spPr>
            <a:xfrm>
              <a:off x="1167" y="1686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 D</a:t>
              </a:r>
            </a:p>
          </p:txBody>
        </p:sp>
        <p:sp>
          <p:nvSpPr>
            <p:cNvPr id="13329" name="Oval 187"/>
            <p:cNvSpPr/>
            <p:nvPr/>
          </p:nvSpPr>
          <p:spPr>
            <a:xfrm>
              <a:off x="1743" y="1634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0" name="AutoShape 188"/>
            <p:cNvSpPr/>
            <p:nvPr/>
          </p:nvSpPr>
          <p:spPr>
            <a:xfrm>
              <a:off x="1768" y="2156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1" name="Rectangle 189"/>
            <p:cNvSpPr/>
            <p:nvPr/>
          </p:nvSpPr>
          <p:spPr>
            <a:xfrm>
              <a:off x="2661" y="1678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D</a:t>
              </a:r>
            </a:p>
          </p:txBody>
        </p:sp>
        <p:sp>
          <p:nvSpPr>
            <p:cNvPr id="13332" name="Oval 193"/>
            <p:cNvSpPr/>
            <p:nvPr/>
          </p:nvSpPr>
          <p:spPr>
            <a:xfrm>
              <a:off x="3266" y="1627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3333" name="AutoShape 194"/>
            <p:cNvSpPr/>
            <p:nvPr/>
          </p:nvSpPr>
          <p:spPr>
            <a:xfrm>
              <a:off x="3237" y="2151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4" name="AutoShape 195"/>
            <p:cNvSpPr/>
            <p:nvPr/>
          </p:nvSpPr>
          <p:spPr>
            <a:xfrm rot="-5400000">
              <a:off x="1218" y="249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Oval 196"/>
            <p:cNvSpPr/>
            <p:nvPr/>
          </p:nvSpPr>
          <p:spPr>
            <a:xfrm>
              <a:off x="1361" y="2409"/>
              <a:ext cx="42" cy="5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3336" name="Group 197"/>
            <p:cNvGrpSpPr/>
            <p:nvPr/>
          </p:nvGrpSpPr>
          <p:grpSpPr>
            <a:xfrm rot="5400000">
              <a:off x="2135" y="3219"/>
              <a:ext cx="292" cy="284"/>
              <a:chOff x="1625" y="2045"/>
              <a:chExt cx="421" cy="284"/>
            </a:xfrm>
          </p:grpSpPr>
          <p:sp>
            <p:nvSpPr>
              <p:cNvPr id="13337" name="AutoShape 198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38" name="Line 199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3339" name="Group 200"/>
            <p:cNvGrpSpPr/>
            <p:nvPr/>
          </p:nvGrpSpPr>
          <p:grpSpPr>
            <a:xfrm rot="5400000">
              <a:off x="2740" y="2480"/>
              <a:ext cx="292" cy="284"/>
              <a:chOff x="1625" y="2045"/>
              <a:chExt cx="421" cy="284"/>
            </a:xfrm>
          </p:grpSpPr>
          <p:sp>
            <p:nvSpPr>
              <p:cNvPr id="13340" name="AutoShape 201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41" name="Line 202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342" name="Line 203"/>
            <p:cNvSpPr/>
            <p:nvPr/>
          </p:nvSpPr>
          <p:spPr>
            <a:xfrm>
              <a:off x="1302" y="2787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3343" name="Group 204"/>
            <p:cNvGrpSpPr/>
            <p:nvPr/>
          </p:nvGrpSpPr>
          <p:grpSpPr>
            <a:xfrm>
              <a:off x="1172" y="3020"/>
              <a:ext cx="250" cy="381"/>
              <a:chOff x="408" y="2142"/>
              <a:chExt cx="250" cy="381"/>
            </a:xfrm>
          </p:grpSpPr>
          <p:sp>
            <p:nvSpPr>
              <p:cNvPr id="13344" name="AutoShape 205"/>
              <p:cNvSpPr/>
              <p:nvPr/>
            </p:nvSpPr>
            <p:spPr>
              <a:xfrm rot="-5400000">
                <a:off x="370" y="2235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45" name="Oval 206"/>
              <p:cNvSpPr/>
              <p:nvPr/>
            </p:nvSpPr>
            <p:spPr>
              <a:xfrm>
                <a:off x="515" y="2142"/>
                <a:ext cx="42" cy="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346" name="Line 207"/>
            <p:cNvSpPr/>
            <p:nvPr/>
          </p:nvSpPr>
          <p:spPr>
            <a:xfrm>
              <a:off x="1424" y="279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47" name="Line 208"/>
            <p:cNvSpPr/>
            <p:nvPr/>
          </p:nvSpPr>
          <p:spPr>
            <a:xfrm>
              <a:off x="1421" y="2942"/>
              <a:ext cx="26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49" name="AutoShape 210"/>
            <p:cNvSpPr/>
            <p:nvPr/>
          </p:nvSpPr>
          <p:spPr>
            <a:xfrm rot="10800000">
              <a:off x="1732" y="282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51" name="Line 212"/>
            <p:cNvSpPr/>
            <p:nvPr/>
          </p:nvSpPr>
          <p:spPr>
            <a:xfrm>
              <a:off x="2052" y="2908"/>
              <a:ext cx="92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2" name="Line 213"/>
            <p:cNvSpPr/>
            <p:nvPr/>
          </p:nvSpPr>
          <p:spPr>
            <a:xfrm>
              <a:off x="2976" y="276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3353" name="AutoShape 214"/>
            <p:cNvCxnSpPr/>
            <p:nvPr/>
          </p:nvCxnSpPr>
          <p:spPr>
            <a:xfrm rot="-5400000" flipH="1" flipV="1">
              <a:off x="1663" y="2499"/>
              <a:ext cx="2012" cy="365"/>
            </a:xfrm>
            <a:prstGeom prst="bentConnector3">
              <a:avLst>
                <a:gd name="adj1" fmla="val -7157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oval" w="med" len="med"/>
            </a:ln>
          </p:spPr>
        </p:cxnSp>
        <p:sp>
          <p:nvSpPr>
            <p:cNvPr id="13354" name="Line 215"/>
            <p:cNvSpPr/>
            <p:nvPr/>
          </p:nvSpPr>
          <p:spPr>
            <a:xfrm flipH="1">
              <a:off x="2318" y="3501"/>
              <a:ext cx="0" cy="1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5" name="Line 216"/>
            <p:cNvSpPr/>
            <p:nvPr/>
          </p:nvSpPr>
          <p:spPr>
            <a:xfrm>
              <a:off x="2319" y="3690"/>
              <a:ext cx="50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6" name="Line 217"/>
            <p:cNvSpPr/>
            <p:nvPr/>
          </p:nvSpPr>
          <p:spPr>
            <a:xfrm>
              <a:off x="1356" y="3982"/>
              <a:ext cx="225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7" name="Line 218"/>
            <p:cNvSpPr/>
            <p:nvPr/>
          </p:nvSpPr>
          <p:spPr>
            <a:xfrm>
              <a:off x="2216" y="3501"/>
              <a:ext cx="0" cy="30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8" name="Line 219"/>
            <p:cNvSpPr/>
            <p:nvPr/>
          </p:nvSpPr>
          <p:spPr>
            <a:xfrm flipH="1">
              <a:off x="1021" y="3810"/>
              <a:ext cx="120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59" name="Line 220"/>
            <p:cNvSpPr/>
            <p:nvPr/>
          </p:nvSpPr>
          <p:spPr>
            <a:xfrm>
              <a:off x="1348" y="1548"/>
              <a:ext cx="0" cy="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3360" name="Line 221"/>
            <p:cNvSpPr/>
            <p:nvPr/>
          </p:nvSpPr>
          <p:spPr>
            <a:xfrm>
              <a:off x="1020" y="1532"/>
              <a:ext cx="0" cy="22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61" name="Line 222"/>
            <p:cNvSpPr/>
            <p:nvPr/>
          </p:nvSpPr>
          <p:spPr>
            <a:xfrm>
              <a:off x="1021" y="1533"/>
              <a:ext cx="31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62" name="Line 223"/>
            <p:cNvSpPr/>
            <p:nvPr/>
          </p:nvSpPr>
          <p:spPr>
            <a:xfrm>
              <a:off x="2818" y="2770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63" name="AutoShape 224"/>
            <p:cNvSpPr/>
            <p:nvPr/>
          </p:nvSpPr>
          <p:spPr>
            <a:xfrm rot="-5400000">
              <a:off x="1336" y="718"/>
              <a:ext cx="335" cy="44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4" name="Text Box 225"/>
            <p:cNvSpPr txBox="1"/>
            <p:nvPr/>
          </p:nvSpPr>
          <p:spPr>
            <a:xfrm>
              <a:off x="2970" y="3941"/>
              <a:ext cx="206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 i="1" dirty="0" smtClean="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  <a:endParaRPr lang="en-US" altLang="zh-CN" sz="2000" b="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65" name="Line 226"/>
            <p:cNvSpPr/>
            <p:nvPr/>
          </p:nvSpPr>
          <p:spPr>
            <a:xfrm>
              <a:off x="2288" y="1471"/>
              <a:ext cx="0" cy="14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3366" name="Line 227"/>
            <p:cNvSpPr/>
            <p:nvPr/>
          </p:nvSpPr>
          <p:spPr>
            <a:xfrm>
              <a:off x="1348" y="1127"/>
              <a:ext cx="0" cy="3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67" name="Line 228"/>
            <p:cNvSpPr/>
            <p:nvPr/>
          </p:nvSpPr>
          <p:spPr>
            <a:xfrm>
              <a:off x="1648" y="1309"/>
              <a:ext cx="164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68" name="Text Box 229"/>
            <p:cNvSpPr txBox="1"/>
            <p:nvPr/>
          </p:nvSpPr>
          <p:spPr>
            <a:xfrm>
              <a:off x="1605" y="492"/>
              <a:ext cx="20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13369" name="Line 230"/>
            <p:cNvSpPr/>
            <p:nvPr/>
          </p:nvSpPr>
          <p:spPr>
            <a:xfrm>
              <a:off x="1827" y="2353"/>
              <a:ext cx="17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70" name="Text Box 231"/>
            <p:cNvSpPr txBox="1"/>
            <p:nvPr/>
          </p:nvSpPr>
          <p:spPr>
            <a:xfrm>
              <a:off x="3302" y="2367"/>
              <a:ext cx="317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Comic Sans MS" panose="030F0702030302020204" pitchFamily="66" charset="0"/>
                  <a:ea typeface="宋体" panose="02010600030101010101" pitchFamily="2" charset="-122"/>
                </a:rPr>
                <a:t>CP</a:t>
              </a:r>
            </a:p>
          </p:txBody>
        </p:sp>
        <p:sp>
          <p:nvSpPr>
            <p:cNvPr id="13371" name="Line 232"/>
            <p:cNvSpPr/>
            <p:nvPr/>
          </p:nvSpPr>
          <p:spPr>
            <a:xfrm>
              <a:off x="1496" y="1119"/>
              <a:ext cx="0" cy="35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72" name="Line 233"/>
            <p:cNvSpPr/>
            <p:nvPr/>
          </p:nvSpPr>
          <p:spPr>
            <a:xfrm>
              <a:off x="1496" y="1463"/>
              <a:ext cx="799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73" name="Line 234"/>
            <p:cNvSpPr/>
            <p:nvPr/>
          </p:nvSpPr>
          <p:spPr>
            <a:xfrm flipV="1">
              <a:off x="3619" y="1488"/>
              <a:ext cx="0" cy="25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74" name="Line 235"/>
            <p:cNvSpPr/>
            <p:nvPr/>
          </p:nvSpPr>
          <p:spPr>
            <a:xfrm>
              <a:off x="3284" y="1485"/>
              <a:ext cx="33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3375" name="Line 236"/>
            <p:cNvSpPr/>
            <p:nvPr/>
          </p:nvSpPr>
          <p:spPr>
            <a:xfrm>
              <a:off x="2971" y="2863"/>
              <a:ext cx="0" cy="1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3376" name="Group 237"/>
            <p:cNvGrpSpPr/>
            <p:nvPr/>
          </p:nvGrpSpPr>
          <p:grpSpPr>
            <a:xfrm>
              <a:off x="1279" y="770"/>
              <a:ext cx="450" cy="347"/>
              <a:chOff x="2592" y="593"/>
              <a:chExt cx="441" cy="338"/>
            </a:xfrm>
          </p:grpSpPr>
          <p:sp>
            <p:nvSpPr>
              <p:cNvPr id="13377" name="Rectangle 238"/>
              <p:cNvSpPr/>
              <p:nvPr/>
            </p:nvSpPr>
            <p:spPr>
              <a:xfrm>
                <a:off x="2592" y="593"/>
                <a:ext cx="441" cy="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78" name="Text Box 239"/>
              <p:cNvSpPr txBox="1"/>
              <p:nvPr/>
            </p:nvSpPr>
            <p:spPr>
              <a:xfrm>
                <a:off x="2686" y="618"/>
                <a:ext cx="229" cy="2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</p:grpSp>
        <p:grpSp>
          <p:nvGrpSpPr>
            <p:cNvPr id="13379" name="Group 240"/>
            <p:cNvGrpSpPr/>
            <p:nvPr/>
          </p:nvGrpSpPr>
          <p:grpSpPr>
            <a:xfrm>
              <a:off x="1246" y="2459"/>
              <a:ext cx="272" cy="347"/>
              <a:chOff x="1246" y="2459"/>
              <a:chExt cx="272" cy="347"/>
            </a:xfrm>
          </p:grpSpPr>
          <p:sp>
            <p:nvSpPr>
              <p:cNvPr id="13380" name="Rectangle 241"/>
              <p:cNvSpPr/>
              <p:nvPr/>
            </p:nvSpPr>
            <p:spPr>
              <a:xfrm>
                <a:off x="1246" y="2459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81" name="Text Box 242"/>
              <p:cNvSpPr txBox="1"/>
              <p:nvPr/>
            </p:nvSpPr>
            <p:spPr>
              <a:xfrm>
                <a:off x="1284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等线" panose="02010600030101010101" charset="-122"/>
                    <a:ea typeface="等线" panose="02010600030101010101" charset="-122"/>
                  </a:rPr>
                  <a:t>&amp;</a:t>
                </a:r>
              </a:p>
            </p:txBody>
          </p:sp>
        </p:grpSp>
        <p:grpSp>
          <p:nvGrpSpPr>
            <p:cNvPr id="13382" name="Group 243"/>
            <p:cNvGrpSpPr/>
            <p:nvPr/>
          </p:nvGrpSpPr>
          <p:grpSpPr>
            <a:xfrm>
              <a:off x="1162" y="3073"/>
              <a:ext cx="272" cy="347"/>
              <a:chOff x="1246" y="2463"/>
              <a:chExt cx="272" cy="347"/>
            </a:xfrm>
          </p:grpSpPr>
          <p:sp>
            <p:nvSpPr>
              <p:cNvPr id="13383" name="Rectangle 244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84" name="Text Box 245"/>
              <p:cNvSpPr txBox="1"/>
              <p:nvPr/>
            </p:nvSpPr>
            <p:spPr>
              <a:xfrm>
                <a:off x="1295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+mj-lt"/>
                    <a:ea typeface="+mj-lt"/>
                  </a:rPr>
                  <a:t>&amp;</a:t>
                </a:r>
              </a:p>
            </p:txBody>
          </p:sp>
        </p:grpSp>
        <p:grpSp>
          <p:nvGrpSpPr>
            <p:cNvPr id="13385" name="Group 246"/>
            <p:cNvGrpSpPr/>
            <p:nvPr/>
          </p:nvGrpSpPr>
          <p:grpSpPr>
            <a:xfrm>
              <a:off x="1730" y="2802"/>
              <a:ext cx="339" cy="279"/>
              <a:chOff x="1246" y="2463"/>
              <a:chExt cx="272" cy="347"/>
            </a:xfrm>
          </p:grpSpPr>
          <p:sp>
            <p:nvSpPr>
              <p:cNvPr id="13386" name="Rectangle 247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87" name="Text Box 248"/>
              <p:cNvSpPr txBox="1"/>
              <p:nvPr/>
            </p:nvSpPr>
            <p:spPr>
              <a:xfrm>
                <a:off x="1277" y="2487"/>
                <a:ext cx="142" cy="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ea typeface="+mn-lt"/>
                  </a:rPr>
                  <a:t>&amp;</a:t>
                </a:r>
              </a:p>
            </p:txBody>
          </p:sp>
        </p:grpSp>
        <p:grpSp>
          <p:nvGrpSpPr>
            <p:cNvPr id="13388" name="Group 249"/>
            <p:cNvGrpSpPr/>
            <p:nvPr/>
          </p:nvGrpSpPr>
          <p:grpSpPr>
            <a:xfrm>
              <a:off x="2120" y="3217"/>
              <a:ext cx="305" cy="296"/>
              <a:chOff x="1246" y="2463"/>
              <a:chExt cx="272" cy="347"/>
            </a:xfrm>
          </p:grpSpPr>
          <p:sp>
            <p:nvSpPr>
              <p:cNvPr id="13389" name="Rectangle 250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90" name="Text Box 251"/>
              <p:cNvSpPr txBox="1"/>
              <p:nvPr/>
            </p:nvSpPr>
            <p:spPr>
              <a:xfrm>
                <a:off x="1314" y="2500"/>
                <a:ext cx="142" cy="2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1">
                    <a:latin typeface="+mj-lt"/>
                    <a:ea typeface="+mj-lt"/>
                  </a:rPr>
                  <a:t>=1</a:t>
                </a:r>
              </a:p>
            </p:txBody>
          </p:sp>
        </p:grpSp>
        <p:grpSp>
          <p:nvGrpSpPr>
            <p:cNvPr id="13391" name="Group 252"/>
            <p:cNvGrpSpPr/>
            <p:nvPr/>
          </p:nvGrpSpPr>
          <p:grpSpPr>
            <a:xfrm>
              <a:off x="2730" y="2472"/>
              <a:ext cx="305" cy="296"/>
              <a:chOff x="1246" y="2463"/>
              <a:chExt cx="272" cy="347"/>
            </a:xfrm>
          </p:grpSpPr>
          <p:sp>
            <p:nvSpPr>
              <p:cNvPr id="13392" name="Rectangle 253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93" name="Text Box 254"/>
              <p:cNvSpPr txBox="1"/>
              <p:nvPr/>
            </p:nvSpPr>
            <p:spPr>
              <a:xfrm>
                <a:off x="1332" y="2503"/>
                <a:ext cx="142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400" b="1">
                    <a:latin typeface="等线 Light" panose="02010600030101010101" charset="-122"/>
                    <a:ea typeface="等线 Light" panose="02010600030101010101" charset="-122"/>
                  </a:rPr>
                  <a:t>=1</a:t>
                </a:r>
              </a:p>
            </p:txBody>
          </p:sp>
        </p:grpSp>
      </p:grpSp>
      <p:sp>
        <p:nvSpPr>
          <p:cNvPr id="3" name="Oval 196"/>
          <p:cNvSpPr/>
          <p:nvPr/>
        </p:nvSpPr>
        <p:spPr>
          <a:xfrm>
            <a:off x="1907244" y="4712069"/>
            <a:ext cx="71844" cy="72628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/>
          <a:lstStyle/>
          <a:p>
            <a:pPr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" name="Picture 16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9016" y="920369"/>
            <a:ext cx="5797550" cy="2110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Rectangle 2"/>
          <p:cNvSpPr>
            <a:spLocks noGrp="1"/>
          </p:cNvSpPr>
          <p:nvPr>
            <p:ph idx="1"/>
          </p:nvPr>
        </p:nvSpPr>
        <p:spPr>
          <a:xfrm>
            <a:off x="6649085" y="3225165"/>
            <a:ext cx="1528445" cy="416560"/>
          </a:xfrm>
        </p:spPr>
        <p:txBody>
          <a:bodyPr wrap="square" lIns="91440" tIns="45720" rIns="91440" bIns="45720" anchor="t">
            <a:noAutofit/>
          </a:bodyPr>
          <a:lstStyle/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组合逻辑：</a:t>
            </a:r>
            <a:endParaRPr lang="en-US" altLang="zh-CN" sz="2100" dirty="0">
              <a:latin typeface="+mn-lt"/>
              <a:ea typeface="+mn-ea"/>
            </a:endParaRPr>
          </a:p>
        </p:txBody>
      </p:sp>
      <p:sp>
        <p:nvSpPr>
          <p:cNvPr id="9" name="Rectangle 2"/>
          <p:cNvSpPr>
            <a:spLocks noGrp="1"/>
          </p:cNvSpPr>
          <p:nvPr/>
        </p:nvSpPr>
        <p:spPr>
          <a:xfrm>
            <a:off x="8070215" y="3237865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en-US" altLang="zh-CN" sz="2100" b="1" dirty="0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0" name="Rectangle 2"/>
          <p:cNvSpPr>
            <a:spLocks noGrp="1"/>
          </p:cNvSpPr>
          <p:nvPr/>
        </p:nvSpPr>
        <p:spPr>
          <a:xfrm>
            <a:off x="6649085" y="3696589"/>
            <a:ext cx="1528445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存储逻辑：</a:t>
            </a:r>
            <a:endParaRPr lang="en-US" altLang="zh-CN" sz="2100" dirty="0">
              <a:latin typeface="+mn-lt"/>
              <a:ea typeface="+mn-ea"/>
            </a:endParaRPr>
          </a:p>
        </p:txBody>
      </p:sp>
      <p:sp>
        <p:nvSpPr>
          <p:cNvPr id="11" name="Rectangle 2"/>
          <p:cNvSpPr>
            <a:spLocks noGrp="1"/>
          </p:cNvSpPr>
          <p:nvPr/>
        </p:nvSpPr>
        <p:spPr>
          <a:xfrm>
            <a:off x="8070215" y="3709289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en-US" altLang="zh-CN" sz="2100" b="1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2" name="Rectangle 2"/>
          <p:cNvSpPr>
            <a:spLocks noGrp="1"/>
          </p:cNvSpPr>
          <p:nvPr/>
        </p:nvSpPr>
        <p:spPr>
          <a:xfrm>
            <a:off x="6685280" y="4109085"/>
            <a:ext cx="1528445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外输入：</a:t>
            </a:r>
            <a:endParaRPr lang="en-US" altLang="zh-CN" sz="2100" dirty="0">
              <a:latin typeface="+mn-lt"/>
              <a:ea typeface="+mn-ea"/>
            </a:endParaRPr>
          </a:p>
        </p:txBody>
      </p:sp>
      <p:sp>
        <p:nvSpPr>
          <p:cNvPr id="13" name="Rectangle 2"/>
          <p:cNvSpPr>
            <a:spLocks noGrp="1"/>
          </p:cNvSpPr>
          <p:nvPr/>
        </p:nvSpPr>
        <p:spPr>
          <a:xfrm>
            <a:off x="8091170" y="4121785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en-US" altLang="zh-CN" sz="2100" b="1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4" name="Rectangle 2"/>
          <p:cNvSpPr>
            <a:spLocks noGrp="1"/>
          </p:cNvSpPr>
          <p:nvPr/>
        </p:nvSpPr>
        <p:spPr>
          <a:xfrm>
            <a:off x="6670040" y="4516501"/>
            <a:ext cx="1528445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外输出：</a:t>
            </a:r>
            <a:endParaRPr lang="en-US" altLang="zh-CN" sz="2100" dirty="0">
              <a:latin typeface="+mn-lt"/>
              <a:ea typeface="+mn-ea"/>
            </a:endParaRPr>
          </a:p>
        </p:txBody>
      </p:sp>
      <p:sp>
        <p:nvSpPr>
          <p:cNvPr id="15" name="Rectangle 2"/>
          <p:cNvSpPr>
            <a:spLocks noGrp="1"/>
          </p:cNvSpPr>
          <p:nvPr/>
        </p:nvSpPr>
        <p:spPr>
          <a:xfrm>
            <a:off x="8091170" y="4529201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en-US" altLang="zh-CN" sz="2100" b="1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6" name="Rectangle 2"/>
          <p:cNvSpPr>
            <a:spLocks noGrp="1"/>
          </p:cNvSpPr>
          <p:nvPr/>
        </p:nvSpPr>
        <p:spPr>
          <a:xfrm>
            <a:off x="9086215" y="3235960"/>
            <a:ext cx="1528445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zh-CN" altLang="en-US" sz="2100">
                <a:latin typeface="+mn-lt"/>
                <a:ea typeface="+mn-ea"/>
              </a:rPr>
              <a:t>内输入：</a:t>
            </a:r>
            <a:endParaRPr lang="en-US" altLang="zh-CN" sz="2100">
              <a:latin typeface="+mn-lt"/>
              <a:ea typeface="+mn-ea"/>
            </a:endParaRPr>
          </a:p>
        </p:txBody>
      </p:sp>
      <p:sp>
        <p:nvSpPr>
          <p:cNvPr id="17" name="Rectangle 2"/>
          <p:cNvSpPr>
            <a:spLocks noGrp="1"/>
          </p:cNvSpPr>
          <p:nvPr/>
        </p:nvSpPr>
        <p:spPr>
          <a:xfrm>
            <a:off x="10492105" y="3248660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en-US" altLang="zh-CN" sz="2100" b="1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18" name="Rectangle 2"/>
          <p:cNvSpPr>
            <a:spLocks noGrp="1"/>
          </p:cNvSpPr>
          <p:nvPr/>
        </p:nvSpPr>
        <p:spPr>
          <a:xfrm>
            <a:off x="9070975" y="3707384"/>
            <a:ext cx="1528445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zh-CN" altLang="en-US" sz="2100">
                <a:latin typeface="+mn-lt"/>
                <a:ea typeface="+mn-ea"/>
              </a:rPr>
              <a:t>内输出：</a:t>
            </a:r>
            <a:endParaRPr lang="en-US" altLang="zh-CN" sz="2100">
              <a:latin typeface="+mn-lt"/>
              <a:ea typeface="+mn-ea"/>
            </a:endParaRPr>
          </a:p>
        </p:txBody>
      </p:sp>
      <p:sp>
        <p:nvSpPr>
          <p:cNvPr id="19" name="Rectangle 2"/>
          <p:cNvSpPr>
            <a:spLocks noGrp="1"/>
          </p:cNvSpPr>
          <p:nvPr/>
        </p:nvSpPr>
        <p:spPr>
          <a:xfrm>
            <a:off x="10492105" y="3720084"/>
            <a:ext cx="49530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>
                <a:latin typeface="+mn-lt"/>
                <a:ea typeface="+mn-ea"/>
              </a:rPr>
              <a:t> </a:t>
            </a:r>
            <a:r>
              <a:rPr lang="en-US" altLang="zh-CN" sz="2100" b="1">
                <a:solidFill>
                  <a:srgbClr val="3438F6"/>
                </a:solidFill>
                <a:latin typeface="+mn-lt"/>
                <a:ea typeface="+mn-ea"/>
              </a:rPr>
              <a:t>?</a:t>
            </a:r>
          </a:p>
        </p:txBody>
      </p:sp>
      <p:sp>
        <p:nvSpPr>
          <p:cNvPr id="20" name="Rectangle 2"/>
          <p:cNvSpPr>
            <a:spLocks noGrp="1"/>
          </p:cNvSpPr>
          <p:nvPr/>
        </p:nvSpPr>
        <p:spPr>
          <a:xfrm>
            <a:off x="5835269" y="5028057"/>
            <a:ext cx="5646420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图中所</a:t>
            </a:r>
            <a:r>
              <a:rPr lang="zh-CN" altLang="en-US" sz="2100" dirty="0" smtClean="0">
                <a:latin typeface="+mn-lt"/>
                <a:ea typeface="+mn-ea"/>
              </a:rPr>
              <a:t>示电路</a:t>
            </a:r>
            <a:r>
              <a:rPr lang="zh-CN" altLang="en-US" sz="2100" dirty="0">
                <a:latin typeface="+mn-lt"/>
                <a:ea typeface="+mn-ea"/>
              </a:rPr>
              <a:t>属于组合逻辑还是存储逻辑：？</a:t>
            </a:r>
            <a:endParaRPr lang="en-US" altLang="zh-CN" sz="2100" dirty="0">
              <a:latin typeface="+mn-lt"/>
              <a:ea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96112" y="3858768"/>
            <a:ext cx="3456432" cy="187452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Rectangle 2"/>
          <p:cNvSpPr>
            <a:spLocks noGrp="1"/>
          </p:cNvSpPr>
          <p:nvPr/>
        </p:nvSpPr>
        <p:spPr>
          <a:xfrm>
            <a:off x="5896229" y="5646801"/>
            <a:ext cx="2726563" cy="4165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>
                <a:latin typeface="+mn-lt"/>
                <a:ea typeface="+mn-ea"/>
              </a:rPr>
              <a:t>图中所</a:t>
            </a:r>
            <a:r>
              <a:rPr lang="zh-CN" altLang="en-US" sz="2100" dirty="0" smtClean="0">
                <a:latin typeface="+mn-lt"/>
                <a:ea typeface="+mn-ea"/>
              </a:rPr>
              <a:t>示电路作用：？</a:t>
            </a:r>
            <a:endParaRPr lang="en-US" altLang="zh-CN" sz="2100" dirty="0">
              <a:solidFill>
                <a:srgbClr val="3438F6"/>
              </a:solidFill>
              <a:latin typeface="+mn-lt"/>
              <a:ea typeface="+mn-ea"/>
            </a:endParaRPr>
          </a:p>
        </p:txBody>
      </p:sp>
      <p:sp>
        <p:nvSpPr>
          <p:cNvPr id="96" name="Rectangle 2"/>
          <p:cNvSpPr>
            <a:spLocks noGrp="1"/>
          </p:cNvSpPr>
          <p:nvPr/>
        </p:nvSpPr>
        <p:spPr>
          <a:xfrm>
            <a:off x="8419973" y="5628513"/>
            <a:ext cx="1766443" cy="416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 smtClean="0">
                <a:solidFill>
                  <a:srgbClr val="3438F6"/>
                </a:solidFill>
                <a:latin typeface="+mn-lt"/>
                <a:ea typeface="+mn-ea"/>
              </a:rPr>
              <a:t>激励电路</a:t>
            </a:r>
            <a:endParaRPr lang="en-US" altLang="zh-CN" sz="2100" dirty="0">
              <a:solidFill>
                <a:srgbClr val="3438F6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20" grpId="0"/>
      <p:bldP spid="4" grpId="0" animBg="1"/>
      <p:bldP spid="95" grpId="0"/>
      <p:bldP spid="9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sp>
        <p:nvSpPr>
          <p:cNvPr id="3" name="Oval 196"/>
          <p:cNvSpPr/>
          <p:nvPr/>
        </p:nvSpPr>
        <p:spPr>
          <a:xfrm>
            <a:off x="1907244" y="4712069"/>
            <a:ext cx="71844" cy="72628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/>
          <a:lstStyle/>
          <a:p>
            <a:pPr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" name="Picture 16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1195" y="1220470"/>
            <a:ext cx="5797550" cy="21101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" name="组合 22"/>
          <p:cNvGrpSpPr/>
          <p:nvPr/>
        </p:nvGrpSpPr>
        <p:grpSpPr>
          <a:xfrm>
            <a:off x="6971030" y="3796665"/>
            <a:ext cx="3484880" cy="1700530"/>
            <a:chOff x="11390" y="6502"/>
            <a:chExt cx="5488" cy="2678"/>
          </a:xfrm>
        </p:grpSpPr>
        <p:grpSp>
          <p:nvGrpSpPr>
            <p:cNvPr id="5" name="Group 5"/>
            <p:cNvGrpSpPr/>
            <p:nvPr/>
          </p:nvGrpSpPr>
          <p:grpSpPr>
            <a:xfrm>
              <a:off x="13091" y="7140"/>
              <a:ext cx="2195" cy="213"/>
              <a:chOff x="1716" y="2419"/>
              <a:chExt cx="668" cy="92"/>
            </a:xfrm>
          </p:grpSpPr>
          <p:sp>
            <p:nvSpPr>
              <p:cNvPr id="43065" name="Arc 6"/>
              <p:cNvSpPr/>
              <p:nvPr/>
            </p:nvSpPr>
            <p:spPr>
              <a:xfrm rot="5405860" flipH="1">
                <a:off x="1973" y="2162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6" name="Freeform 7"/>
              <p:cNvSpPr/>
              <p:nvPr/>
            </p:nvSpPr>
            <p:spPr>
              <a:xfrm rot="-9177385">
                <a:off x="2309" y="2472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2" name="Text Box 8"/>
            <p:cNvSpPr txBox="1"/>
            <p:nvPr/>
          </p:nvSpPr>
          <p:spPr>
            <a:xfrm>
              <a:off x="13540" y="6502"/>
              <a:ext cx="1163" cy="5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7" name="Group 9"/>
            <p:cNvGrpSpPr/>
            <p:nvPr/>
          </p:nvGrpSpPr>
          <p:grpSpPr>
            <a:xfrm>
              <a:off x="13157" y="8224"/>
              <a:ext cx="2012" cy="233"/>
              <a:chOff x="2212" y="2302"/>
              <a:chExt cx="668" cy="92"/>
            </a:xfrm>
          </p:grpSpPr>
          <p:sp>
            <p:nvSpPr>
              <p:cNvPr id="43063" name="Arc 10"/>
              <p:cNvSpPr/>
              <p:nvPr/>
            </p:nvSpPr>
            <p:spPr>
              <a:xfrm rot="5405860" flipV="1">
                <a:off x="2531" y="2045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4" name="Freeform 11"/>
              <p:cNvSpPr/>
              <p:nvPr/>
            </p:nvSpPr>
            <p:spPr>
              <a:xfrm rot="-9177385" flipH="1" flipV="1">
                <a:off x="2212" y="2318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6" name="Text Box 12"/>
            <p:cNvSpPr txBox="1"/>
            <p:nvPr/>
          </p:nvSpPr>
          <p:spPr>
            <a:xfrm>
              <a:off x="13753" y="8616"/>
              <a:ext cx="998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grpSp>
          <p:nvGrpSpPr>
            <p:cNvPr id="8" name="Group 13"/>
            <p:cNvGrpSpPr/>
            <p:nvPr/>
          </p:nvGrpSpPr>
          <p:grpSpPr>
            <a:xfrm>
              <a:off x="12365" y="7542"/>
              <a:ext cx="402" cy="425"/>
              <a:chOff x="678" y="3210"/>
              <a:chExt cx="161" cy="170"/>
            </a:xfrm>
          </p:grpSpPr>
          <p:sp>
            <p:nvSpPr>
              <p:cNvPr id="43061" name="Freeform 14"/>
              <p:cNvSpPr/>
              <p:nvPr/>
            </p:nvSpPr>
            <p:spPr>
              <a:xfrm rot="147644" flipH="1" flipV="1">
                <a:off x="752" y="3210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2" name="Arc 15"/>
              <p:cNvSpPr/>
              <p:nvPr/>
            </p:nvSpPr>
            <p:spPr>
              <a:xfrm rot="2200598" flipH="1">
                <a:off x="678" y="3230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40" name="Text Box 16"/>
            <p:cNvSpPr txBox="1"/>
            <p:nvPr/>
          </p:nvSpPr>
          <p:spPr>
            <a:xfrm>
              <a:off x="11390" y="7605"/>
              <a:ext cx="836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sp>
          <p:nvSpPr>
            <p:cNvPr id="692241" name="Text Box 17"/>
            <p:cNvSpPr txBox="1"/>
            <p:nvPr/>
          </p:nvSpPr>
          <p:spPr>
            <a:xfrm>
              <a:off x="15956" y="7520"/>
              <a:ext cx="922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20" name="Group 18"/>
            <p:cNvGrpSpPr/>
            <p:nvPr/>
          </p:nvGrpSpPr>
          <p:grpSpPr>
            <a:xfrm>
              <a:off x="15482" y="7542"/>
              <a:ext cx="403" cy="428"/>
              <a:chOff x="3702" y="2812"/>
              <a:chExt cx="161" cy="171"/>
            </a:xfrm>
          </p:grpSpPr>
          <p:sp>
            <p:nvSpPr>
              <p:cNvPr id="43059" name="Freeform 19"/>
              <p:cNvSpPr/>
              <p:nvPr/>
            </p:nvSpPr>
            <p:spPr>
              <a:xfrm rot="70416">
                <a:off x="3716" y="2960"/>
                <a:ext cx="74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0" name="Arc 20"/>
              <p:cNvSpPr/>
              <p:nvPr/>
            </p:nvSpPr>
            <p:spPr>
              <a:xfrm rot="2123370" flipV="1">
                <a:off x="3702" y="2812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2671" y="7426"/>
              <a:ext cx="2785" cy="714"/>
              <a:chOff x="8218967" y="5458047"/>
              <a:chExt cx="1768548" cy="453655"/>
            </a:xfrm>
          </p:grpSpPr>
          <p:sp>
            <p:nvSpPr>
              <p:cNvPr id="22" name="流程图: 接点 7"/>
              <p:cNvSpPr/>
              <p:nvPr/>
            </p:nvSpPr>
            <p:spPr>
              <a:xfrm>
                <a:off x="8218967" y="5465135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流程图: 接点 25"/>
              <p:cNvSpPr/>
              <p:nvPr/>
            </p:nvSpPr>
            <p:spPr>
              <a:xfrm>
                <a:off x="9509049" y="5458047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2513CB"/>
                    </a:solidFill>
                  </a:rPr>
                  <a:t>1</a:t>
                </a:r>
                <a:endParaRPr lang="zh-CN" altLang="en-US" dirty="0">
                  <a:solidFill>
                    <a:srgbClr val="2513CB"/>
                  </a:solidFill>
                </a:endParaRPr>
              </a:p>
            </p:txBody>
          </p:sp>
        </p:grpSp>
      </p:grpSp>
      <p:sp>
        <p:nvSpPr>
          <p:cNvPr id="24" name="Rectangle 2"/>
          <p:cNvSpPr>
            <a:spLocks noGrp="1"/>
          </p:cNvSpPr>
          <p:nvPr>
            <p:ph idx="1"/>
          </p:nvPr>
        </p:nvSpPr>
        <p:spPr>
          <a:xfrm>
            <a:off x="6190488" y="5653151"/>
            <a:ext cx="5623560" cy="416560"/>
          </a:xfrm>
        </p:spPr>
        <p:txBody>
          <a:bodyPr wrap="square" lIns="91440" tIns="45720" rIns="91440" bIns="45720" anchor="t">
            <a:noAutofit/>
          </a:bodyPr>
          <a:lstStyle/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</a:t>
            </a:r>
            <a:r>
              <a:rPr lang="zh-CN" altLang="en-US" sz="2100" dirty="0" smtClean="0">
                <a:latin typeface="+mn-lt"/>
                <a:ea typeface="+mn-ea"/>
              </a:rPr>
              <a:t>该电路状态转移图中，外</a:t>
            </a:r>
            <a:r>
              <a:rPr lang="zh-CN" altLang="en-US" sz="2100" dirty="0">
                <a:latin typeface="+mn-lt"/>
                <a:ea typeface="+mn-ea"/>
              </a:rPr>
              <a:t>输出应处的位置：</a:t>
            </a:r>
            <a:r>
              <a:rPr lang="zh-CN" altLang="en-US" sz="2100" b="1" dirty="0">
                <a:solidFill>
                  <a:srgbClr val="3438F6"/>
                </a:solidFill>
                <a:latin typeface="等线 Light" panose="02010600030101010101" charset="-122"/>
                <a:ea typeface="等线 Light" panose="02010600030101010101" charset="-122"/>
              </a:rPr>
              <a:t>？</a:t>
            </a:r>
          </a:p>
        </p:txBody>
      </p:sp>
      <p:grpSp>
        <p:nvGrpSpPr>
          <p:cNvPr id="102" name="Group 169"/>
          <p:cNvGrpSpPr/>
          <p:nvPr/>
        </p:nvGrpSpPr>
        <p:grpSpPr>
          <a:xfrm>
            <a:off x="770854" y="1005078"/>
            <a:ext cx="4449195" cy="5420541"/>
            <a:chOff x="1020" y="346"/>
            <a:chExt cx="2601" cy="3881"/>
          </a:xfrm>
        </p:grpSpPr>
        <p:sp>
          <p:nvSpPr>
            <p:cNvPr id="103" name="Rectangle 170" descr="浅色上对角线"/>
            <p:cNvSpPr>
              <a:spLocks noChangeArrowheads="1"/>
            </p:cNvSpPr>
            <p:nvPr/>
          </p:nvSpPr>
          <p:spPr bwMode="auto">
            <a:xfrm>
              <a:off x="1125" y="676"/>
              <a:ext cx="786" cy="57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pattFill prst="ltUpDiag">
                    <a:fgClr>
                      <a:srgbClr val="BBE0E3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4" name="Line 173"/>
            <p:cNvSpPr/>
            <p:nvPr/>
          </p:nvSpPr>
          <p:spPr>
            <a:xfrm>
              <a:off x="3286" y="1308"/>
              <a:ext cx="0" cy="31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Line 174"/>
            <p:cNvSpPr/>
            <p:nvPr/>
          </p:nvSpPr>
          <p:spPr>
            <a:xfrm>
              <a:off x="1657" y="1033"/>
              <a:ext cx="0" cy="2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Line 175"/>
            <p:cNvSpPr/>
            <p:nvPr/>
          </p:nvSpPr>
          <p:spPr>
            <a:xfrm>
              <a:off x="3301" y="2243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7" name="Line 176"/>
            <p:cNvSpPr/>
            <p:nvPr/>
          </p:nvSpPr>
          <p:spPr>
            <a:xfrm>
              <a:off x="1828" y="2246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Line 177"/>
            <p:cNvSpPr/>
            <p:nvPr/>
          </p:nvSpPr>
          <p:spPr>
            <a:xfrm>
              <a:off x="1503" y="346"/>
              <a:ext cx="0" cy="44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" name="Line 178"/>
            <p:cNvSpPr/>
            <p:nvPr/>
          </p:nvSpPr>
          <p:spPr>
            <a:xfrm>
              <a:off x="1382" y="2237"/>
              <a:ext cx="0" cy="17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Line 179"/>
            <p:cNvSpPr/>
            <p:nvPr/>
          </p:nvSpPr>
          <p:spPr>
            <a:xfrm>
              <a:off x="1227" y="3389"/>
              <a:ext cx="0" cy="4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1" name="Line 180"/>
            <p:cNvSpPr/>
            <p:nvPr/>
          </p:nvSpPr>
          <p:spPr>
            <a:xfrm>
              <a:off x="1354" y="3389"/>
              <a:ext cx="0" cy="58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Line 181"/>
            <p:cNvSpPr/>
            <p:nvPr/>
          </p:nvSpPr>
          <p:spPr>
            <a:xfrm>
              <a:off x="2878" y="2228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3" name="AutoShape 182"/>
            <p:cNvCxnSpPr/>
            <p:nvPr/>
          </p:nvCxnSpPr>
          <p:spPr>
            <a:xfrm>
              <a:off x="2058" y="3021"/>
              <a:ext cx="223" cy="266"/>
            </a:xfrm>
            <a:prstGeom prst="bentConnector2">
              <a:avLst/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14" name="Rectangle 183"/>
            <p:cNvSpPr/>
            <p:nvPr/>
          </p:nvSpPr>
          <p:spPr>
            <a:xfrm>
              <a:off x="1167" y="1686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 D</a:t>
              </a:r>
            </a:p>
          </p:txBody>
        </p:sp>
        <p:sp>
          <p:nvSpPr>
            <p:cNvPr id="115" name="Oval 187"/>
            <p:cNvSpPr/>
            <p:nvPr/>
          </p:nvSpPr>
          <p:spPr>
            <a:xfrm>
              <a:off x="1743" y="1634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AutoShape 188"/>
            <p:cNvSpPr/>
            <p:nvPr/>
          </p:nvSpPr>
          <p:spPr>
            <a:xfrm>
              <a:off x="1768" y="2156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Rectangle 189"/>
            <p:cNvSpPr/>
            <p:nvPr/>
          </p:nvSpPr>
          <p:spPr>
            <a:xfrm>
              <a:off x="2661" y="1678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D</a:t>
              </a:r>
            </a:p>
          </p:txBody>
        </p:sp>
        <p:sp>
          <p:nvSpPr>
            <p:cNvPr id="118" name="Oval 193"/>
            <p:cNvSpPr/>
            <p:nvPr/>
          </p:nvSpPr>
          <p:spPr>
            <a:xfrm>
              <a:off x="3266" y="1627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19" name="AutoShape 194"/>
            <p:cNvSpPr/>
            <p:nvPr/>
          </p:nvSpPr>
          <p:spPr>
            <a:xfrm>
              <a:off x="3237" y="2151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AutoShape 195"/>
            <p:cNvSpPr/>
            <p:nvPr/>
          </p:nvSpPr>
          <p:spPr>
            <a:xfrm rot="-5400000">
              <a:off x="1218" y="249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Oval 196"/>
            <p:cNvSpPr/>
            <p:nvPr/>
          </p:nvSpPr>
          <p:spPr>
            <a:xfrm>
              <a:off x="1361" y="2409"/>
              <a:ext cx="42" cy="5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2" name="Group 197"/>
            <p:cNvGrpSpPr/>
            <p:nvPr/>
          </p:nvGrpSpPr>
          <p:grpSpPr>
            <a:xfrm rot="5400000">
              <a:off x="2135" y="3219"/>
              <a:ext cx="292" cy="284"/>
              <a:chOff x="1625" y="2045"/>
              <a:chExt cx="421" cy="284"/>
            </a:xfrm>
          </p:grpSpPr>
          <p:sp>
            <p:nvSpPr>
              <p:cNvPr id="176" name="AutoShape 198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Line 199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3" name="Group 200"/>
            <p:cNvGrpSpPr/>
            <p:nvPr/>
          </p:nvGrpSpPr>
          <p:grpSpPr>
            <a:xfrm rot="5400000">
              <a:off x="2740" y="2480"/>
              <a:ext cx="292" cy="284"/>
              <a:chOff x="1625" y="2045"/>
              <a:chExt cx="421" cy="284"/>
            </a:xfrm>
          </p:grpSpPr>
          <p:sp>
            <p:nvSpPr>
              <p:cNvPr id="174" name="AutoShape 201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Line 202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24" name="Line 203"/>
            <p:cNvSpPr/>
            <p:nvPr/>
          </p:nvSpPr>
          <p:spPr>
            <a:xfrm>
              <a:off x="1302" y="2787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5" name="Group 204"/>
            <p:cNvGrpSpPr/>
            <p:nvPr/>
          </p:nvGrpSpPr>
          <p:grpSpPr>
            <a:xfrm>
              <a:off x="1172" y="3020"/>
              <a:ext cx="250" cy="381"/>
              <a:chOff x="408" y="2142"/>
              <a:chExt cx="250" cy="381"/>
            </a:xfrm>
          </p:grpSpPr>
          <p:sp>
            <p:nvSpPr>
              <p:cNvPr id="172" name="AutoShape 205"/>
              <p:cNvSpPr/>
              <p:nvPr/>
            </p:nvSpPr>
            <p:spPr>
              <a:xfrm rot="-5400000">
                <a:off x="370" y="2235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Oval 206"/>
              <p:cNvSpPr/>
              <p:nvPr/>
            </p:nvSpPr>
            <p:spPr>
              <a:xfrm>
                <a:off x="515" y="2142"/>
                <a:ext cx="42" cy="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6" name="Line 207"/>
            <p:cNvSpPr/>
            <p:nvPr/>
          </p:nvSpPr>
          <p:spPr>
            <a:xfrm>
              <a:off x="1424" y="279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Line 208"/>
            <p:cNvSpPr/>
            <p:nvPr/>
          </p:nvSpPr>
          <p:spPr>
            <a:xfrm>
              <a:off x="1421" y="2942"/>
              <a:ext cx="26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AutoShape 210"/>
            <p:cNvSpPr/>
            <p:nvPr/>
          </p:nvSpPr>
          <p:spPr>
            <a:xfrm rot="10800000">
              <a:off x="1732" y="282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9" name="Line 212"/>
            <p:cNvSpPr/>
            <p:nvPr/>
          </p:nvSpPr>
          <p:spPr>
            <a:xfrm>
              <a:off x="2052" y="2908"/>
              <a:ext cx="92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Line 213"/>
            <p:cNvSpPr/>
            <p:nvPr/>
          </p:nvSpPr>
          <p:spPr>
            <a:xfrm>
              <a:off x="2976" y="276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31" name="AutoShape 214"/>
            <p:cNvCxnSpPr/>
            <p:nvPr/>
          </p:nvCxnSpPr>
          <p:spPr>
            <a:xfrm rot="-5400000" flipH="1" flipV="1">
              <a:off x="1663" y="2499"/>
              <a:ext cx="2012" cy="365"/>
            </a:xfrm>
            <a:prstGeom prst="bentConnector3">
              <a:avLst>
                <a:gd name="adj1" fmla="val -7157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oval" w="med" len="med"/>
            </a:ln>
          </p:spPr>
        </p:cxnSp>
        <p:sp>
          <p:nvSpPr>
            <p:cNvPr id="132" name="Line 215"/>
            <p:cNvSpPr/>
            <p:nvPr/>
          </p:nvSpPr>
          <p:spPr>
            <a:xfrm flipH="1">
              <a:off x="2318" y="3501"/>
              <a:ext cx="0" cy="1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" name="Line 216"/>
            <p:cNvSpPr/>
            <p:nvPr/>
          </p:nvSpPr>
          <p:spPr>
            <a:xfrm>
              <a:off x="2319" y="3690"/>
              <a:ext cx="50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" name="Line 217"/>
            <p:cNvSpPr/>
            <p:nvPr/>
          </p:nvSpPr>
          <p:spPr>
            <a:xfrm>
              <a:off x="1356" y="3982"/>
              <a:ext cx="225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" name="Line 218"/>
            <p:cNvSpPr/>
            <p:nvPr/>
          </p:nvSpPr>
          <p:spPr>
            <a:xfrm>
              <a:off x="2216" y="3501"/>
              <a:ext cx="0" cy="30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" name="Line 219"/>
            <p:cNvSpPr/>
            <p:nvPr/>
          </p:nvSpPr>
          <p:spPr>
            <a:xfrm flipH="1">
              <a:off x="1021" y="3810"/>
              <a:ext cx="120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Line 220"/>
            <p:cNvSpPr/>
            <p:nvPr/>
          </p:nvSpPr>
          <p:spPr>
            <a:xfrm>
              <a:off x="1348" y="1548"/>
              <a:ext cx="0" cy="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38" name="Line 221"/>
            <p:cNvSpPr/>
            <p:nvPr/>
          </p:nvSpPr>
          <p:spPr>
            <a:xfrm>
              <a:off x="1020" y="1532"/>
              <a:ext cx="0" cy="22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" name="Line 222"/>
            <p:cNvSpPr/>
            <p:nvPr/>
          </p:nvSpPr>
          <p:spPr>
            <a:xfrm>
              <a:off x="1021" y="1533"/>
              <a:ext cx="31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Line 223"/>
            <p:cNvSpPr/>
            <p:nvPr/>
          </p:nvSpPr>
          <p:spPr>
            <a:xfrm>
              <a:off x="2818" y="2770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" name="AutoShape 224"/>
            <p:cNvSpPr/>
            <p:nvPr/>
          </p:nvSpPr>
          <p:spPr>
            <a:xfrm rot="-5400000">
              <a:off x="1336" y="718"/>
              <a:ext cx="335" cy="44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2" name="Text Box 225"/>
            <p:cNvSpPr txBox="1"/>
            <p:nvPr/>
          </p:nvSpPr>
          <p:spPr>
            <a:xfrm>
              <a:off x="2970" y="3941"/>
              <a:ext cx="206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 i="1" dirty="0" smtClean="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  <a:endParaRPr lang="en-US" altLang="zh-CN" sz="2000" b="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" name="Line 226"/>
            <p:cNvSpPr/>
            <p:nvPr/>
          </p:nvSpPr>
          <p:spPr>
            <a:xfrm>
              <a:off x="2288" y="1471"/>
              <a:ext cx="0" cy="14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44" name="Line 227"/>
            <p:cNvSpPr/>
            <p:nvPr/>
          </p:nvSpPr>
          <p:spPr>
            <a:xfrm>
              <a:off x="1348" y="1127"/>
              <a:ext cx="0" cy="3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Line 228"/>
            <p:cNvSpPr/>
            <p:nvPr/>
          </p:nvSpPr>
          <p:spPr>
            <a:xfrm>
              <a:off x="1648" y="1309"/>
              <a:ext cx="164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Text Box 229"/>
            <p:cNvSpPr txBox="1"/>
            <p:nvPr/>
          </p:nvSpPr>
          <p:spPr>
            <a:xfrm>
              <a:off x="1605" y="492"/>
              <a:ext cx="20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147" name="Line 230"/>
            <p:cNvSpPr/>
            <p:nvPr/>
          </p:nvSpPr>
          <p:spPr>
            <a:xfrm>
              <a:off x="1827" y="2353"/>
              <a:ext cx="17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Text Box 231"/>
            <p:cNvSpPr txBox="1"/>
            <p:nvPr/>
          </p:nvSpPr>
          <p:spPr>
            <a:xfrm>
              <a:off x="3302" y="2367"/>
              <a:ext cx="317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Comic Sans MS" panose="030F0702030302020204" pitchFamily="66" charset="0"/>
                  <a:ea typeface="宋体" panose="02010600030101010101" pitchFamily="2" charset="-122"/>
                </a:rPr>
                <a:t>CP</a:t>
              </a:r>
            </a:p>
          </p:txBody>
        </p:sp>
        <p:sp>
          <p:nvSpPr>
            <p:cNvPr id="149" name="Line 232"/>
            <p:cNvSpPr/>
            <p:nvPr/>
          </p:nvSpPr>
          <p:spPr>
            <a:xfrm>
              <a:off x="1496" y="1119"/>
              <a:ext cx="0" cy="35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Line 233"/>
            <p:cNvSpPr/>
            <p:nvPr/>
          </p:nvSpPr>
          <p:spPr>
            <a:xfrm>
              <a:off x="1496" y="1463"/>
              <a:ext cx="799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" name="Line 234"/>
            <p:cNvSpPr/>
            <p:nvPr/>
          </p:nvSpPr>
          <p:spPr>
            <a:xfrm flipV="1">
              <a:off x="3619" y="1488"/>
              <a:ext cx="0" cy="25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Line 235"/>
            <p:cNvSpPr/>
            <p:nvPr/>
          </p:nvSpPr>
          <p:spPr>
            <a:xfrm>
              <a:off x="3284" y="1485"/>
              <a:ext cx="33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53" name="Line 236"/>
            <p:cNvSpPr/>
            <p:nvPr/>
          </p:nvSpPr>
          <p:spPr>
            <a:xfrm>
              <a:off x="2971" y="2863"/>
              <a:ext cx="0" cy="1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roup 237"/>
            <p:cNvGrpSpPr/>
            <p:nvPr/>
          </p:nvGrpSpPr>
          <p:grpSpPr>
            <a:xfrm>
              <a:off x="1279" y="770"/>
              <a:ext cx="450" cy="347"/>
              <a:chOff x="2592" y="593"/>
              <a:chExt cx="441" cy="338"/>
            </a:xfrm>
          </p:grpSpPr>
          <p:sp>
            <p:nvSpPr>
              <p:cNvPr id="170" name="Rectangle 238"/>
              <p:cNvSpPr/>
              <p:nvPr/>
            </p:nvSpPr>
            <p:spPr>
              <a:xfrm>
                <a:off x="2592" y="593"/>
                <a:ext cx="441" cy="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Text Box 239"/>
              <p:cNvSpPr txBox="1"/>
              <p:nvPr/>
            </p:nvSpPr>
            <p:spPr>
              <a:xfrm>
                <a:off x="2686" y="618"/>
                <a:ext cx="229" cy="2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</p:grpSp>
        <p:grpSp>
          <p:nvGrpSpPr>
            <p:cNvPr id="155" name="Group 240"/>
            <p:cNvGrpSpPr/>
            <p:nvPr/>
          </p:nvGrpSpPr>
          <p:grpSpPr>
            <a:xfrm>
              <a:off x="1246" y="2459"/>
              <a:ext cx="272" cy="347"/>
              <a:chOff x="1246" y="2459"/>
              <a:chExt cx="272" cy="347"/>
            </a:xfrm>
          </p:grpSpPr>
          <p:sp>
            <p:nvSpPr>
              <p:cNvPr id="168" name="Rectangle 241"/>
              <p:cNvSpPr/>
              <p:nvPr/>
            </p:nvSpPr>
            <p:spPr>
              <a:xfrm>
                <a:off x="1246" y="2459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Text Box 242"/>
              <p:cNvSpPr txBox="1"/>
              <p:nvPr/>
            </p:nvSpPr>
            <p:spPr>
              <a:xfrm>
                <a:off x="1284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等线" panose="02010600030101010101" charset="-122"/>
                    <a:ea typeface="等线" panose="02010600030101010101" charset="-122"/>
                  </a:rPr>
                  <a:t>&amp;</a:t>
                </a:r>
              </a:p>
            </p:txBody>
          </p:sp>
        </p:grpSp>
        <p:grpSp>
          <p:nvGrpSpPr>
            <p:cNvPr id="156" name="Group 243"/>
            <p:cNvGrpSpPr/>
            <p:nvPr/>
          </p:nvGrpSpPr>
          <p:grpSpPr>
            <a:xfrm>
              <a:off x="1162" y="3073"/>
              <a:ext cx="272" cy="347"/>
              <a:chOff x="1246" y="2463"/>
              <a:chExt cx="272" cy="347"/>
            </a:xfrm>
          </p:grpSpPr>
          <p:sp>
            <p:nvSpPr>
              <p:cNvPr id="166" name="Rectangle 244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Text Box 245"/>
              <p:cNvSpPr txBox="1"/>
              <p:nvPr/>
            </p:nvSpPr>
            <p:spPr>
              <a:xfrm>
                <a:off x="1295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+mj-lt"/>
                    <a:ea typeface="+mj-lt"/>
                  </a:rPr>
                  <a:t>&amp;</a:t>
                </a:r>
              </a:p>
            </p:txBody>
          </p:sp>
        </p:grpSp>
        <p:grpSp>
          <p:nvGrpSpPr>
            <p:cNvPr id="157" name="Group 246"/>
            <p:cNvGrpSpPr/>
            <p:nvPr/>
          </p:nvGrpSpPr>
          <p:grpSpPr>
            <a:xfrm>
              <a:off x="1730" y="2802"/>
              <a:ext cx="339" cy="279"/>
              <a:chOff x="1246" y="2463"/>
              <a:chExt cx="272" cy="347"/>
            </a:xfrm>
          </p:grpSpPr>
          <p:sp>
            <p:nvSpPr>
              <p:cNvPr id="164" name="Rectangle 247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Text Box 248"/>
              <p:cNvSpPr txBox="1"/>
              <p:nvPr/>
            </p:nvSpPr>
            <p:spPr>
              <a:xfrm>
                <a:off x="1277" y="2487"/>
                <a:ext cx="142" cy="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ea typeface="+mn-lt"/>
                  </a:rPr>
                  <a:t>&amp;</a:t>
                </a:r>
              </a:p>
            </p:txBody>
          </p:sp>
        </p:grpSp>
        <p:grpSp>
          <p:nvGrpSpPr>
            <p:cNvPr id="158" name="Group 249"/>
            <p:cNvGrpSpPr/>
            <p:nvPr/>
          </p:nvGrpSpPr>
          <p:grpSpPr>
            <a:xfrm>
              <a:off x="2120" y="3217"/>
              <a:ext cx="305" cy="296"/>
              <a:chOff x="1246" y="2463"/>
              <a:chExt cx="272" cy="347"/>
            </a:xfrm>
          </p:grpSpPr>
          <p:sp>
            <p:nvSpPr>
              <p:cNvPr id="162" name="Rectangle 250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Text Box 251"/>
              <p:cNvSpPr txBox="1"/>
              <p:nvPr/>
            </p:nvSpPr>
            <p:spPr>
              <a:xfrm>
                <a:off x="1314" y="2500"/>
                <a:ext cx="142" cy="2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1">
                    <a:latin typeface="+mj-lt"/>
                    <a:ea typeface="+mj-lt"/>
                  </a:rPr>
                  <a:t>=1</a:t>
                </a:r>
              </a:p>
            </p:txBody>
          </p:sp>
        </p:grpSp>
        <p:grpSp>
          <p:nvGrpSpPr>
            <p:cNvPr id="159" name="Group 252"/>
            <p:cNvGrpSpPr/>
            <p:nvPr/>
          </p:nvGrpSpPr>
          <p:grpSpPr>
            <a:xfrm>
              <a:off x="2730" y="2472"/>
              <a:ext cx="305" cy="296"/>
              <a:chOff x="1246" y="2463"/>
              <a:chExt cx="272" cy="347"/>
            </a:xfrm>
          </p:grpSpPr>
          <p:sp>
            <p:nvSpPr>
              <p:cNvPr id="160" name="Rectangle 253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Text Box 254"/>
              <p:cNvSpPr txBox="1"/>
              <p:nvPr/>
            </p:nvSpPr>
            <p:spPr>
              <a:xfrm>
                <a:off x="1332" y="2503"/>
                <a:ext cx="142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400" b="1">
                    <a:latin typeface="等线 Light" panose="02010600030101010101" charset="-122"/>
                    <a:ea typeface="等线 Light" panose="02010600030101010101" charset="-122"/>
                  </a:rPr>
                  <a:t>=1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sp>
        <p:nvSpPr>
          <p:cNvPr id="3" name="Oval 196"/>
          <p:cNvSpPr/>
          <p:nvPr/>
        </p:nvSpPr>
        <p:spPr>
          <a:xfrm>
            <a:off x="1907244" y="4712069"/>
            <a:ext cx="71844" cy="72628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</a:extLst>
        </p:spPr>
        <p:txBody>
          <a:bodyPr wrap="none" anchor="ctr"/>
          <a:lstStyle/>
          <a:p>
            <a:pPr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" name="Picture 16" descr="5-1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1195" y="1220470"/>
            <a:ext cx="5797550" cy="21101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" name="Group 169"/>
          <p:cNvGrpSpPr/>
          <p:nvPr/>
        </p:nvGrpSpPr>
        <p:grpSpPr>
          <a:xfrm>
            <a:off x="770854" y="1005078"/>
            <a:ext cx="4449195" cy="5420541"/>
            <a:chOff x="1020" y="346"/>
            <a:chExt cx="2601" cy="3881"/>
          </a:xfrm>
        </p:grpSpPr>
        <p:sp>
          <p:nvSpPr>
            <p:cNvPr id="103" name="Rectangle 170" descr="浅色上对角线"/>
            <p:cNvSpPr>
              <a:spLocks noChangeArrowheads="1"/>
            </p:cNvSpPr>
            <p:nvPr/>
          </p:nvSpPr>
          <p:spPr bwMode="auto">
            <a:xfrm>
              <a:off x="1125" y="676"/>
              <a:ext cx="786" cy="57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pattFill prst="ltUpDiag">
                    <a:fgClr>
                      <a:srgbClr val="BBE0E3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4" name="Line 173"/>
            <p:cNvSpPr/>
            <p:nvPr/>
          </p:nvSpPr>
          <p:spPr>
            <a:xfrm>
              <a:off x="3286" y="1308"/>
              <a:ext cx="0" cy="31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Line 174"/>
            <p:cNvSpPr/>
            <p:nvPr/>
          </p:nvSpPr>
          <p:spPr>
            <a:xfrm>
              <a:off x="1657" y="1033"/>
              <a:ext cx="0" cy="2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" name="Line 175"/>
            <p:cNvSpPr/>
            <p:nvPr/>
          </p:nvSpPr>
          <p:spPr>
            <a:xfrm>
              <a:off x="3301" y="2243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07" name="Line 176"/>
            <p:cNvSpPr/>
            <p:nvPr/>
          </p:nvSpPr>
          <p:spPr>
            <a:xfrm>
              <a:off x="1828" y="2246"/>
              <a:ext cx="0" cy="10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Line 177"/>
            <p:cNvSpPr/>
            <p:nvPr/>
          </p:nvSpPr>
          <p:spPr>
            <a:xfrm>
              <a:off x="1503" y="346"/>
              <a:ext cx="0" cy="447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" name="Line 178"/>
            <p:cNvSpPr/>
            <p:nvPr/>
          </p:nvSpPr>
          <p:spPr>
            <a:xfrm>
              <a:off x="1382" y="2237"/>
              <a:ext cx="0" cy="17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Line 179"/>
            <p:cNvSpPr/>
            <p:nvPr/>
          </p:nvSpPr>
          <p:spPr>
            <a:xfrm>
              <a:off x="1227" y="3389"/>
              <a:ext cx="0" cy="42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1" name="Line 180"/>
            <p:cNvSpPr/>
            <p:nvPr/>
          </p:nvSpPr>
          <p:spPr>
            <a:xfrm>
              <a:off x="1354" y="3389"/>
              <a:ext cx="0" cy="58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Line 181"/>
            <p:cNvSpPr/>
            <p:nvPr/>
          </p:nvSpPr>
          <p:spPr>
            <a:xfrm>
              <a:off x="2878" y="2228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3" name="AutoShape 182"/>
            <p:cNvCxnSpPr/>
            <p:nvPr/>
          </p:nvCxnSpPr>
          <p:spPr>
            <a:xfrm>
              <a:off x="2058" y="3021"/>
              <a:ext cx="223" cy="266"/>
            </a:xfrm>
            <a:prstGeom prst="bentConnector2">
              <a:avLst/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14" name="Rectangle 183"/>
            <p:cNvSpPr/>
            <p:nvPr/>
          </p:nvSpPr>
          <p:spPr>
            <a:xfrm>
              <a:off x="1167" y="1686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 D</a:t>
              </a:r>
            </a:p>
          </p:txBody>
        </p:sp>
        <p:sp>
          <p:nvSpPr>
            <p:cNvPr id="115" name="Oval 187"/>
            <p:cNvSpPr/>
            <p:nvPr/>
          </p:nvSpPr>
          <p:spPr>
            <a:xfrm>
              <a:off x="1743" y="1634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AutoShape 188"/>
            <p:cNvSpPr/>
            <p:nvPr/>
          </p:nvSpPr>
          <p:spPr>
            <a:xfrm>
              <a:off x="1768" y="2156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Rectangle 189"/>
            <p:cNvSpPr/>
            <p:nvPr/>
          </p:nvSpPr>
          <p:spPr>
            <a:xfrm>
              <a:off x="2661" y="1678"/>
              <a:ext cx="895" cy="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800" b="0" dirty="0">
                  <a:latin typeface="Arial" panose="020B0604020202020204" pitchFamily="34" charset="0"/>
                  <a:ea typeface="宋体" panose="02010600030101010101" pitchFamily="2" charset="-122"/>
                </a:rPr>
                <a:t>        D</a:t>
              </a:r>
            </a:p>
          </p:txBody>
        </p:sp>
        <p:sp>
          <p:nvSpPr>
            <p:cNvPr id="118" name="Oval 193"/>
            <p:cNvSpPr/>
            <p:nvPr/>
          </p:nvSpPr>
          <p:spPr>
            <a:xfrm>
              <a:off x="3266" y="1627"/>
              <a:ext cx="42" cy="52"/>
            </a:xfrm>
            <a:prstGeom prst="ellipse">
              <a:avLst/>
            </a:pr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19" name="AutoShape 194"/>
            <p:cNvSpPr/>
            <p:nvPr/>
          </p:nvSpPr>
          <p:spPr>
            <a:xfrm>
              <a:off x="3237" y="2151"/>
              <a:ext cx="121" cy="86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AutoShape 195"/>
            <p:cNvSpPr/>
            <p:nvPr/>
          </p:nvSpPr>
          <p:spPr>
            <a:xfrm rot="-5400000">
              <a:off x="1218" y="249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Oval 196"/>
            <p:cNvSpPr/>
            <p:nvPr/>
          </p:nvSpPr>
          <p:spPr>
            <a:xfrm>
              <a:off x="1361" y="2409"/>
              <a:ext cx="42" cy="5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2" name="Group 197"/>
            <p:cNvGrpSpPr/>
            <p:nvPr/>
          </p:nvGrpSpPr>
          <p:grpSpPr>
            <a:xfrm rot="5400000">
              <a:off x="2135" y="3219"/>
              <a:ext cx="292" cy="284"/>
              <a:chOff x="1625" y="2045"/>
              <a:chExt cx="421" cy="284"/>
            </a:xfrm>
          </p:grpSpPr>
          <p:sp>
            <p:nvSpPr>
              <p:cNvPr id="176" name="AutoShape 198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Line 199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23" name="Group 200"/>
            <p:cNvGrpSpPr/>
            <p:nvPr/>
          </p:nvGrpSpPr>
          <p:grpSpPr>
            <a:xfrm rot="5400000">
              <a:off x="2740" y="2480"/>
              <a:ext cx="292" cy="284"/>
              <a:chOff x="1625" y="2045"/>
              <a:chExt cx="421" cy="284"/>
            </a:xfrm>
          </p:grpSpPr>
          <p:sp>
            <p:nvSpPr>
              <p:cNvPr id="174" name="AutoShape 201"/>
              <p:cNvSpPr/>
              <p:nvPr/>
            </p:nvSpPr>
            <p:spPr>
              <a:xfrm>
                <a:off x="1625" y="2045"/>
                <a:ext cx="387" cy="284"/>
              </a:xfrm>
              <a:prstGeom prst="flowChartOnlineStorage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Line 202"/>
              <p:cNvSpPr/>
              <p:nvPr/>
            </p:nvSpPr>
            <p:spPr>
              <a:xfrm>
                <a:off x="2046" y="2055"/>
                <a:ext cx="0" cy="2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24" name="Line 203"/>
            <p:cNvSpPr/>
            <p:nvPr/>
          </p:nvSpPr>
          <p:spPr>
            <a:xfrm>
              <a:off x="1302" y="2787"/>
              <a:ext cx="0" cy="35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5" name="Group 204"/>
            <p:cNvGrpSpPr/>
            <p:nvPr/>
          </p:nvGrpSpPr>
          <p:grpSpPr>
            <a:xfrm>
              <a:off x="1172" y="3020"/>
              <a:ext cx="250" cy="381"/>
              <a:chOff x="408" y="2142"/>
              <a:chExt cx="250" cy="381"/>
            </a:xfrm>
          </p:grpSpPr>
          <p:sp>
            <p:nvSpPr>
              <p:cNvPr id="172" name="AutoShape 205"/>
              <p:cNvSpPr/>
              <p:nvPr/>
            </p:nvSpPr>
            <p:spPr>
              <a:xfrm rot="-5400000">
                <a:off x="370" y="2235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Oval 206"/>
              <p:cNvSpPr/>
              <p:nvPr/>
            </p:nvSpPr>
            <p:spPr>
              <a:xfrm>
                <a:off x="515" y="2142"/>
                <a:ext cx="42" cy="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6" name="Line 207"/>
            <p:cNvSpPr/>
            <p:nvPr/>
          </p:nvSpPr>
          <p:spPr>
            <a:xfrm>
              <a:off x="1424" y="279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Line 208"/>
            <p:cNvSpPr/>
            <p:nvPr/>
          </p:nvSpPr>
          <p:spPr>
            <a:xfrm>
              <a:off x="1421" y="2942"/>
              <a:ext cx="26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AutoShape 210"/>
            <p:cNvSpPr/>
            <p:nvPr/>
          </p:nvSpPr>
          <p:spPr>
            <a:xfrm rot="10800000">
              <a:off x="1732" y="2824"/>
              <a:ext cx="326" cy="25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9" name="Line 212"/>
            <p:cNvSpPr/>
            <p:nvPr/>
          </p:nvSpPr>
          <p:spPr>
            <a:xfrm>
              <a:off x="2052" y="2908"/>
              <a:ext cx="92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Line 213"/>
            <p:cNvSpPr/>
            <p:nvPr/>
          </p:nvSpPr>
          <p:spPr>
            <a:xfrm>
              <a:off x="2976" y="2761"/>
              <a:ext cx="0" cy="15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131" name="AutoShape 214"/>
            <p:cNvCxnSpPr/>
            <p:nvPr/>
          </p:nvCxnSpPr>
          <p:spPr>
            <a:xfrm rot="-5400000" flipH="1" flipV="1">
              <a:off x="1663" y="2499"/>
              <a:ext cx="2012" cy="365"/>
            </a:xfrm>
            <a:prstGeom prst="bentConnector3">
              <a:avLst>
                <a:gd name="adj1" fmla="val -7157"/>
              </a:avLst>
            </a:prstGeom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oval" w="med" len="med"/>
            </a:ln>
          </p:spPr>
        </p:cxnSp>
        <p:sp>
          <p:nvSpPr>
            <p:cNvPr id="132" name="Line 215"/>
            <p:cNvSpPr/>
            <p:nvPr/>
          </p:nvSpPr>
          <p:spPr>
            <a:xfrm flipH="1">
              <a:off x="2318" y="3501"/>
              <a:ext cx="0" cy="1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3" name="Line 216"/>
            <p:cNvSpPr/>
            <p:nvPr/>
          </p:nvSpPr>
          <p:spPr>
            <a:xfrm>
              <a:off x="2319" y="3690"/>
              <a:ext cx="50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" name="Line 217"/>
            <p:cNvSpPr/>
            <p:nvPr/>
          </p:nvSpPr>
          <p:spPr>
            <a:xfrm>
              <a:off x="1356" y="3982"/>
              <a:ext cx="225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" name="Line 218"/>
            <p:cNvSpPr/>
            <p:nvPr/>
          </p:nvSpPr>
          <p:spPr>
            <a:xfrm>
              <a:off x="2216" y="3501"/>
              <a:ext cx="0" cy="30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" name="Line 219"/>
            <p:cNvSpPr/>
            <p:nvPr/>
          </p:nvSpPr>
          <p:spPr>
            <a:xfrm flipH="1">
              <a:off x="1021" y="3810"/>
              <a:ext cx="120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Line 220"/>
            <p:cNvSpPr/>
            <p:nvPr/>
          </p:nvSpPr>
          <p:spPr>
            <a:xfrm>
              <a:off x="1348" y="1548"/>
              <a:ext cx="0" cy="12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38" name="Line 221"/>
            <p:cNvSpPr/>
            <p:nvPr/>
          </p:nvSpPr>
          <p:spPr>
            <a:xfrm>
              <a:off x="1020" y="1532"/>
              <a:ext cx="0" cy="22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9" name="Line 222"/>
            <p:cNvSpPr/>
            <p:nvPr/>
          </p:nvSpPr>
          <p:spPr>
            <a:xfrm>
              <a:off x="1021" y="1533"/>
              <a:ext cx="31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Line 223"/>
            <p:cNvSpPr/>
            <p:nvPr/>
          </p:nvSpPr>
          <p:spPr>
            <a:xfrm>
              <a:off x="2818" y="2770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1" name="AutoShape 224"/>
            <p:cNvSpPr/>
            <p:nvPr/>
          </p:nvSpPr>
          <p:spPr>
            <a:xfrm rot="-5400000">
              <a:off x="1336" y="718"/>
              <a:ext cx="335" cy="440"/>
            </a:xfrm>
            <a:prstGeom prst="flowChartDelay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indent="0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2" name="Text Box 225"/>
            <p:cNvSpPr txBox="1"/>
            <p:nvPr/>
          </p:nvSpPr>
          <p:spPr>
            <a:xfrm>
              <a:off x="2970" y="3941"/>
              <a:ext cx="206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 i="1" dirty="0" smtClean="0">
                  <a:latin typeface="Arial" panose="020B0604020202020204" pitchFamily="34" charset="0"/>
                  <a:ea typeface="宋体" panose="02010600030101010101" pitchFamily="2" charset="-122"/>
                </a:rPr>
                <a:t>x</a:t>
              </a:r>
              <a:endParaRPr lang="en-US" altLang="zh-CN" sz="2000" b="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" name="Line 226"/>
            <p:cNvSpPr/>
            <p:nvPr/>
          </p:nvSpPr>
          <p:spPr>
            <a:xfrm>
              <a:off x="2288" y="1471"/>
              <a:ext cx="0" cy="1428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44" name="Line 227"/>
            <p:cNvSpPr/>
            <p:nvPr/>
          </p:nvSpPr>
          <p:spPr>
            <a:xfrm>
              <a:off x="1348" y="1127"/>
              <a:ext cx="0" cy="39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5" name="Line 228"/>
            <p:cNvSpPr/>
            <p:nvPr/>
          </p:nvSpPr>
          <p:spPr>
            <a:xfrm>
              <a:off x="1648" y="1309"/>
              <a:ext cx="1641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6" name="Text Box 229"/>
            <p:cNvSpPr txBox="1"/>
            <p:nvPr/>
          </p:nvSpPr>
          <p:spPr>
            <a:xfrm>
              <a:off x="1605" y="492"/>
              <a:ext cx="20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Arial" panose="020B0604020202020204" pitchFamily="34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147" name="Line 230"/>
            <p:cNvSpPr/>
            <p:nvPr/>
          </p:nvSpPr>
          <p:spPr>
            <a:xfrm>
              <a:off x="1827" y="2353"/>
              <a:ext cx="17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Text Box 231"/>
            <p:cNvSpPr txBox="1"/>
            <p:nvPr/>
          </p:nvSpPr>
          <p:spPr>
            <a:xfrm>
              <a:off x="3302" y="2367"/>
              <a:ext cx="317" cy="2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lnSpc>
                  <a:spcPct val="100000"/>
                </a:lnSpc>
                <a:spcBef>
                  <a:spcPct val="50000"/>
                </a:spcBef>
                <a:buNone/>
              </a:pPr>
              <a:r>
                <a:rPr lang="en-US" altLang="zh-CN" sz="2000" b="0">
                  <a:latin typeface="Comic Sans MS" panose="030F0702030302020204" pitchFamily="66" charset="0"/>
                  <a:ea typeface="宋体" panose="02010600030101010101" pitchFamily="2" charset="-122"/>
                </a:rPr>
                <a:t>CP</a:t>
              </a:r>
            </a:p>
          </p:txBody>
        </p:sp>
        <p:sp>
          <p:nvSpPr>
            <p:cNvPr id="149" name="Line 232"/>
            <p:cNvSpPr/>
            <p:nvPr/>
          </p:nvSpPr>
          <p:spPr>
            <a:xfrm>
              <a:off x="1496" y="1119"/>
              <a:ext cx="0" cy="352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Line 233"/>
            <p:cNvSpPr/>
            <p:nvPr/>
          </p:nvSpPr>
          <p:spPr>
            <a:xfrm>
              <a:off x="1496" y="1463"/>
              <a:ext cx="799" cy="0"/>
            </a:xfrm>
            <a:prstGeom prst="line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" name="Line 234"/>
            <p:cNvSpPr/>
            <p:nvPr/>
          </p:nvSpPr>
          <p:spPr>
            <a:xfrm flipV="1">
              <a:off x="3619" y="1488"/>
              <a:ext cx="0" cy="25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Line 235"/>
            <p:cNvSpPr/>
            <p:nvPr/>
          </p:nvSpPr>
          <p:spPr>
            <a:xfrm>
              <a:off x="3284" y="1485"/>
              <a:ext cx="33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oval" w="med" len="med"/>
              <a:tailEnd type="none" w="med" len="med"/>
            </a:ln>
          </p:spPr>
        </p:sp>
        <p:sp>
          <p:nvSpPr>
            <p:cNvPr id="153" name="Line 236"/>
            <p:cNvSpPr/>
            <p:nvPr/>
          </p:nvSpPr>
          <p:spPr>
            <a:xfrm>
              <a:off x="2971" y="2863"/>
              <a:ext cx="0" cy="1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roup 237"/>
            <p:cNvGrpSpPr/>
            <p:nvPr/>
          </p:nvGrpSpPr>
          <p:grpSpPr>
            <a:xfrm>
              <a:off x="1279" y="770"/>
              <a:ext cx="450" cy="347"/>
              <a:chOff x="2592" y="593"/>
              <a:chExt cx="441" cy="338"/>
            </a:xfrm>
          </p:grpSpPr>
          <p:sp>
            <p:nvSpPr>
              <p:cNvPr id="170" name="Rectangle 238"/>
              <p:cNvSpPr/>
              <p:nvPr/>
            </p:nvSpPr>
            <p:spPr>
              <a:xfrm>
                <a:off x="2592" y="593"/>
                <a:ext cx="441" cy="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Text Box 239"/>
              <p:cNvSpPr txBox="1"/>
              <p:nvPr/>
            </p:nvSpPr>
            <p:spPr>
              <a:xfrm>
                <a:off x="2686" y="618"/>
                <a:ext cx="229" cy="28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</p:grpSp>
        <p:grpSp>
          <p:nvGrpSpPr>
            <p:cNvPr id="155" name="Group 240"/>
            <p:cNvGrpSpPr/>
            <p:nvPr/>
          </p:nvGrpSpPr>
          <p:grpSpPr>
            <a:xfrm>
              <a:off x="1246" y="2459"/>
              <a:ext cx="272" cy="347"/>
              <a:chOff x="1246" y="2459"/>
              <a:chExt cx="272" cy="347"/>
            </a:xfrm>
          </p:grpSpPr>
          <p:sp>
            <p:nvSpPr>
              <p:cNvPr id="168" name="Rectangle 241"/>
              <p:cNvSpPr/>
              <p:nvPr/>
            </p:nvSpPr>
            <p:spPr>
              <a:xfrm>
                <a:off x="1246" y="2459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Text Box 242"/>
              <p:cNvSpPr txBox="1"/>
              <p:nvPr/>
            </p:nvSpPr>
            <p:spPr>
              <a:xfrm>
                <a:off x="1284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等线" panose="02010600030101010101" charset="-122"/>
                    <a:ea typeface="等线" panose="02010600030101010101" charset="-122"/>
                  </a:rPr>
                  <a:t>&amp;</a:t>
                </a:r>
              </a:p>
            </p:txBody>
          </p:sp>
        </p:grpSp>
        <p:grpSp>
          <p:nvGrpSpPr>
            <p:cNvPr id="156" name="Group 243"/>
            <p:cNvGrpSpPr/>
            <p:nvPr/>
          </p:nvGrpSpPr>
          <p:grpSpPr>
            <a:xfrm>
              <a:off x="1162" y="3073"/>
              <a:ext cx="272" cy="347"/>
              <a:chOff x="1246" y="2463"/>
              <a:chExt cx="272" cy="347"/>
            </a:xfrm>
          </p:grpSpPr>
          <p:sp>
            <p:nvSpPr>
              <p:cNvPr id="166" name="Rectangle 244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7" name="Text Box 245"/>
              <p:cNvSpPr txBox="1"/>
              <p:nvPr/>
            </p:nvSpPr>
            <p:spPr>
              <a:xfrm>
                <a:off x="1295" y="2506"/>
                <a:ext cx="142" cy="2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latin typeface="+mj-lt"/>
                    <a:ea typeface="+mj-lt"/>
                  </a:rPr>
                  <a:t>&amp;</a:t>
                </a:r>
              </a:p>
            </p:txBody>
          </p:sp>
        </p:grpSp>
        <p:grpSp>
          <p:nvGrpSpPr>
            <p:cNvPr id="157" name="Group 246"/>
            <p:cNvGrpSpPr/>
            <p:nvPr/>
          </p:nvGrpSpPr>
          <p:grpSpPr>
            <a:xfrm>
              <a:off x="1730" y="2802"/>
              <a:ext cx="339" cy="279"/>
              <a:chOff x="1246" y="2463"/>
              <a:chExt cx="272" cy="347"/>
            </a:xfrm>
          </p:grpSpPr>
          <p:sp>
            <p:nvSpPr>
              <p:cNvPr id="164" name="Rectangle 247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Text Box 248"/>
              <p:cNvSpPr txBox="1"/>
              <p:nvPr/>
            </p:nvSpPr>
            <p:spPr>
              <a:xfrm>
                <a:off x="1277" y="2487"/>
                <a:ext cx="142" cy="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0">
                    <a:ea typeface="+mn-lt"/>
                  </a:rPr>
                  <a:t>&amp;</a:t>
                </a:r>
              </a:p>
            </p:txBody>
          </p:sp>
        </p:grpSp>
        <p:grpSp>
          <p:nvGrpSpPr>
            <p:cNvPr id="158" name="Group 249"/>
            <p:cNvGrpSpPr/>
            <p:nvPr/>
          </p:nvGrpSpPr>
          <p:grpSpPr>
            <a:xfrm>
              <a:off x="2120" y="3217"/>
              <a:ext cx="305" cy="296"/>
              <a:chOff x="1246" y="2463"/>
              <a:chExt cx="272" cy="347"/>
            </a:xfrm>
          </p:grpSpPr>
          <p:sp>
            <p:nvSpPr>
              <p:cNvPr id="162" name="Rectangle 250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Text Box 251"/>
              <p:cNvSpPr txBox="1"/>
              <p:nvPr/>
            </p:nvSpPr>
            <p:spPr>
              <a:xfrm>
                <a:off x="1314" y="2500"/>
                <a:ext cx="142" cy="2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600" b="1">
                    <a:latin typeface="+mj-lt"/>
                    <a:ea typeface="+mj-lt"/>
                  </a:rPr>
                  <a:t>=1</a:t>
                </a:r>
              </a:p>
            </p:txBody>
          </p:sp>
        </p:grpSp>
        <p:grpSp>
          <p:nvGrpSpPr>
            <p:cNvPr id="159" name="Group 252"/>
            <p:cNvGrpSpPr/>
            <p:nvPr/>
          </p:nvGrpSpPr>
          <p:grpSpPr>
            <a:xfrm>
              <a:off x="2730" y="2472"/>
              <a:ext cx="305" cy="296"/>
              <a:chOff x="1246" y="2463"/>
              <a:chExt cx="272" cy="347"/>
            </a:xfrm>
          </p:grpSpPr>
          <p:sp>
            <p:nvSpPr>
              <p:cNvPr id="160" name="Rectangle 253"/>
              <p:cNvSpPr/>
              <p:nvPr/>
            </p:nvSpPr>
            <p:spPr>
              <a:xfrm>
                <a:off x="1246" y="2463"/>
                <a:ext cx="272" cy="3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Text Box 254"/>
              <p:cNvSpPr txBox="1"/>
              <p:nvPr/>
            </p:nvSpPr>
            <p:spPr>
              <a:xfrm>
                <a:off x="1332" y="2503"/>
                <a:ext cx="142" cy="25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rIns="0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1400" b="1">
                    <a:latin typeface="等线 Light" panose="02010600030101010101" charset="-122"/>
                    <a:ea typeface="等线 Light" panose="02010600030101010101" charset="-122"/>
                  </a:rPr>
                  <a:t>=1</a:t>
                </a:r>
              </a:p>
            </p:txBody>
          </p:sp>
        </p:grpSp>
      </p:grpSp>
      <p:grpSp>
        <p:nvGrpSpPr>
          <p:cNvPr id="198" name="组合 197"/>
          <p:cNvGrpSpPr/>
          <p:nvPr/>
        </p:nvGrpSpPr>
        <p:grpSpPr>
          <a:xfrm>
            <a:off x="6971030" y="3796665"/>
            <a:ext cx="3484880" cy="1700530"/>
            <a:chOff x="11390" y="6502"/>
            <a:chExt cx="5488" cy="2678"/>
          </a:xfrm>
        </p:grpSpPr>
        <p:grpSp>
          <p:nvGrpSpPr>
            <p:cNvPr id="199" name="Group 5"/>
            <p:cNvGrpSpPr/>
            <p:nvPr/>
          </p:nvGrpSpPr>
          <p:grpSpPr>
            <a:xfrm>
              <a:off x="13091" y="7140"/>
              <a:ext cx="2195" cy="213"/>
              <a:chOff x="1716" y="2419"/>
              <a:chExt cx="668" cy="92"/>
            </a:xfrm>
          </p:grpSpPr>
          <p:sp>
            <p:nvSpPr>
              <p:cNvPr id="216" name="Arc 6"/>
              <p:cNvSpPr/>
              <p:nvPr/>
            </p:nvSpPr>
            <p:spPr>
              <a:xfrm rot="5405860" flipH="1">
                <a:off x="1973" y="2162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7"/>
              <p:cNvSpPr/>
              <p:nvPr/>
            </p:nvSpPr>
            <p:spPr>
              <a:xfrm rot="-9177385">
                <a:off x="2309" y="2472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0" name="Text Box 8"/>
            <p:cNvSpPr txBox="1"/>
            <p:nvPr/>
          </p:nvSpPr>
          <p:spPr>
            <a:xfrm>
              <a:off x="13540" y="6502"/>
              <a:ext cx="1163" cy="5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201" name="Group 9"/>
            <p:cNvGrpSpPr/>
            <p:nvPr/>
          </p:nvGrpSpPr>
          <p:grpSpPr>
            <a:xfrm>
              <a:off x="13157" y="8224"/>
              <a:ext cx="2012" cy="233"/>
              <a:chOff x="2212" y="2302"/>
              <a:chExt cx="668" cy="92"/>
            </a:xfrm>
          </p:grpSpPr>
          <p:sp>
            <p:nvSpPr>
              <p:cNvPr id="214" name="Arc 10"/>
              <p:cNvSpPr/>
              <p:nvPr/>
            </p:nvSpPr>
            <p:spPr>
              <a:xfrm rot="5405860" flipV="1">
                <a:off x="2531" y="2045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11"/>
              <p:cNvSpPr/>
              <p:nvPr/>
            </p:nvSpPr>
            <p:spPr>
              <a:xfrm rot="-9177385" flipH="1" flipV="1">
                <a:off x="2212" y="2318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2" name="Text Box 12"/>
            <p:cNvSpPr txBox="1"/>
            <p:nvPr/>
          </p:nvSpPr>
          <p:spPr>
            <a:xfrm>
              <a:off x="13753" y="8616"/>
              <a:ext cx="998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grpSp>
          <p:nvGrpSpPr>
            <p:cNvPr id="203" name="Group 13"/>
            <p:cNvGrpSpPr/>
            <p:nvPr/>
          </p:nvGrpSpPr>
          <p:grpSpPr>
            <a:xfrm>
              <a:off x="12365" y="7542"/>
              <a:ext cx="402" cy="425"/>
              <a:chOff x="678" y="3210"/>
              <a:chExt cx="161" cy="170"/>
            </a:xfrm>
          </p:grpSpPr>
          <p:sp>
            <p:nvSpPr>
              <p:cNvPr id="212" name="Freeform 14"/>
              <p:cNvSpPr/>
              <p:nvPr/>
            </p:nvSpPr>
            <p:spPr>
              <a:xfrm rot="147644" flipH="1" flipV="1">
                <a:off x="752" y="3210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Arc 15"/>
              <p:cNvSpPr/>
              <p:nvPr/>
            </p:nvSpPr>
            <p:spPr>
              <a:xfrm rot="2200598" flipH="1">
                <a:off x="678" y="3230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4" name="Text Box 16"/>
            <p:cNvSpPr txBox="1"/>
            <p:nvPr/>
          </p:nvSpPr>
          <p:spPr>
            <a:xfrm>
              <a:off x="11390" y="7605"/>
              <a:ext cx="836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sp>
          <p:nvSpPr>
            <p:cNvPr id="205" name="Text Box 17"/>
            <p:cNvSpPr txBox="1"/>
            <p:nvPr/>
          </p:nvSpPr>
          <p:spPr>
            <a:xfrm>
              <a:off x="15956" y="7520"/>
              <a:ext cx="922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206" name="Group 18"/>
            <p:cNvGrpSpPr/>
            <p:nvPr/>
          </p:nvGrpSpPr>
          <p:grpSpPr>
            <a:xfrm>
              <a:off x="15482" y="7542"/>
              <a:ext cx="403" cy="428"/>
              <a:chOff x="3702" y="2812"/>
              <a:chExt cx="161" cy="171"/>
            </a:xfrm>
          </p:grpSpPr>
          <p:sp>
            <p:nvSpPr>
              <p:cNvPr id="210" name="Freeform 19"/>
              <p:cNvSpPr/>
              <p:nvPr/>
            </p:nvSpPr>
            <p:spPr>
              <a:xfrm rot="70416">
                <a:off x="3716" y="2960"/>
                <a:ext cx="74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Arc 20"/>
              <p:cNvSpPr/>
              <p:nvPr/>
            </p:nvSpPr>
            <p:spPr>
              <a:xfrm rot="2123370" flipV="1">
                <a:off x="3702" y="2812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7" name="组合 206"/>
            <p:cNvGrpSpPr/>
            <p:nvPr/>
          </p:nvGrpSpPr>
          <p:grpSpPr>
            <a:xfrm>
              <a:off x="12671" y="7426"/>
              <a:ext cx="2785" cy="714"/>
              <a:chOff x="8218967" y="5458047"/>
              <a:chExt cx="1768548" cy="453655"/>
            </a:xfrm>
          </p:grpSpPr>
          <p:sp>
            <p:nvSpPr>
              <p:cNvPr id="208" name="流程图: 接点 7"/>
              <p:cNvSpPr/>
              <p:nvPr/>
            </p:nvSpPr>
            <p:spPr>
              <a:xfrm>
                <a:off x="8218967" y="5465135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09" name="流程图: 接点 208"/>
              <p:cNvSpPr/>
              <p:nvPr/>
            </p:nvSpPr>
            <p:spPr>
              <a:xfrm>
                <a:off x="9509049" y="5458047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2513CB"/>
                    </a:solidFill>
                  </a:rPr>
                  <a:t>1</a:t>
                </a:r>
                <a:endParaRPr lang="zh-CN" altLang="en-US" dirty="0">
                  <a:solidFill>
                    <a:srgbClr val="2513CB"/>
                  </a:solidFill>
                </a:endParaRPr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6784719" y="3796665"/>
            <a:ext cx="3941181" cy="1728470"/>
            <a:chOff x="11097" y="6502"/>
            <a:chExt cx="6198" cy="2722"/>
          </a:xfrm>
        </p:grpSpPr>
        <p:sp>
          <p:nvSpPr>
            <p:cNvPr id="219" name="Text Box 8"/>
            <p:cNvSpPr txBox="1"/>
            <p:nvPr/>
          </p:nvSpPr>
          <p:spPr>
            <a:xfrm>
              <a:off x="13540" y="6502"/>
              <a:ext cx="1163" cy="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 smtClean="0">
                  <a:latin typeface="等线" panose="02010600030101010101" charset="-122"/>
                  <a:ea typeface="等线" panose="02010600030101010101" charset="-122"/>
                </a:rPr>
                <a:t>D=1/</a:t>
              </a:r>
              <a:r>
                <a:rPr lang="en-US" altLang="zh-CN" sz="1800" b="1" dirty="0" smtClean="0">
                  <a:solidFill>
                    <a:srgbClr val="3438F6"/>
                  </a:solidFill>
                  <a:latin typeface="等线" panose="02010600030101010101" charset="-122"/>
                  <a:ea typeface="等线" panose="02010600030101010101" charset="-122"/>
                </a:rPr>
                <a:t>Z</a:t>
              </a:r>
              <a:endParaRPr lang="en-US" altLang="zh-CN" sz="1800" b="1" dirty="0">
                <a:solidFill>
                  <a:srgbClr val="3438F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0" name="Text Box 12"/>
            <p:cNvSpPr txBox="1"/>
            <p:nvPr/>
          </p:nvSpPr>
          <p:spPr>
            <a:xfrm>
              <a:off x="13537" y="8659"/>
              <a:ext cx="1500" cy="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 smtClean="0">
                  <a:latin typeface="等线" panose="02010600030101010101" charset="-122"/>
                  <a:ea typeface="等线" panose="02010600030101010101" charset="-122"/>
                </a:rPr>
                <a:t>D=0/</a:t>
              </a:r>
              <a:r>
                <a:rPr lang="en-US" altLang="zh-CN" sz="1800" b="1" dirty="0" smtClean="0">
                  <a:solidFill>
                    <a:srgbClr val="3438F6"/>
                  </a:solidFill>
                  <a:latin typeface="等线" panose="02010600030101010101" charset="-122"/>
                  <a:ea typeface="等线" panose="02010600030101010101" charset="-122"/>
                </a:rPr>
                <a:t>Z</a:t>
              </a:r>
              <a:endParaRPr lang="en-US" altLang="zh-CN" sz="1800" b="1" dirty="0">
                <a:solidFill>
                  <a:srgbClr val="3438F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1" name="Text Box 16"/>
            <p:cNvSpPr txBox="1"/>
            <p:nvPr/>
          </p:nvSpPr>
          <p:spPr>
            <a:xfrm>
              <a:off x="11097" y="7605"/>
              <a:ext cx="1129" cy="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 smtClean="0">
                  <a:latin typeface="等线" panose="02010600030101010101" charset="-122"/>
                  <a:ea typeface="等线" panose="02010600030101010101" charset="-122"/>
                </a:rPr>
                <a:t>D=0/</a:t>
              </a:r>
              <a:r>
                <a:rPr lang="en-US" altLang="zh-CN" sz="1800" b="1" dirty="0" smtClean="0">
                  <a:solidFill>
                    <a:srgbClr val="3438F6"/>
                  </a:solidFill>
                  <a:latin typeface="等线" panose="02010600030101010101" charset="-122"/>
                  <a:ea typeface="等线" panose="02010600030101010101" charset="-122"/>
                </a:rPr>
                <a:t>Z</a:t>
              </a:r>
              <a:endParaRPr lang="en-US" altLang="zh-CN" sz="1800" b="1" dirty="0">
                <a:solidFill>
                  <a:srgbClr val="3438F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22" name="Text Box 17"/>
            <p:cNvSpPr txBox="1"/>
            <p:nvPr/>
          </p:nvSpPr>
          <p:spPr>
            <a:xfrm>
              <a:off x="15956" y="7520"/>
              <a:ext cx="1339" cy="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 smtClean="0">
                  <a:latin typeface="等线" panose="02010600030101010101" charset="-122"/>
                  <a:ea typeface="等线" panose="02010600030101010101" charset="-122"/>
                </a:rPr>
                <a:t>D=1/</a:t>
              </a:r>
              <a:r>
                <a:rPr lang="en-US" altLang="zh-CN" sz="1800" b="1" dirty="0" smtClean="0">
                  <a:solidFill>
                    <a:srgbClr val="3438F6"/>
                  </a:solidFill>
                  <a:latin typeface="等线" panose="02010600030101010101" charset="-122"/>
                  <a:ea typeface="等线" panose="02010600030101010101" charset="-122"/>
                </a:rPr>
                <a:t>Z</a:t>
              </a:r>
              <a:endParaRPr lang="en-US" altLang="zh-CN" sz="1800" b="1" dirty="0">
                <a:solidFill>
                  <a:srgbClr val="3438F6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0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sp>
        <p:nvSpPr>
          <p:cNvPr id="12291" name="Rectangle 3"/>
          <p:cNvSpPr>
            <a:spLocks noGrp="1"/>
          </p:cNvSpPr>
          <p:nvPr>
            <p:ph type="title"/>
          </p:nvPr>
        </p:nvSpPr>
        <p:spPr>
          <a:xfrm>
            <a:off x="699135" y="1191895"/>
            <a:ext cx="2411095" cy="508635"/>
          </a:xfrm>
        </p:spPr>
        <p:txBody>
          <a:bodyPr wrap="square" lIns="91440" tIns="45720" rIns="91440" bIns="45720" anchor="ctr">
            <a:normAutofit/>
          </a:bodyPr>
          <a:lstStyle/>
          <a:p>
            <a:pPr fontAlgn="auto">
              <a:lnSpc>
                <a:spcPct val="100000"/>
              </a:lnSpc>
            </a:pPr>
            <a:r>
              <a:rPr kumimoji="1" lang="en-US" altLang="zh-CN" sz="2400" b="1">
                <a:solidFill>
                  <a:srgbClr val="E31C0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2.Moore </a:t>
            </a:r>
            <a:r>
              <a:rPr kumimoji="1" lang="zh-CN" altLang="en-US" sz="2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型电路</a:t>
            </a:r>
          </a:p>
        </p:txBody>
      </p:sp>
      <p:sp>
        <p:nvSpPr>
          <p:cNvPr id="12290" name="Rectangle 2"/>
          <p:cNvSpPr>
            <a:spLocks noGrp="1"/>
          </p:cNvSpPr>
          <p:nvPr>
            <p:ph idx="1"/>
          </p:nvPr>
        </p:nvSpPr>
        <p:spPr>
          <a:xfrm>
            <a:off x="1022350" y="5100320"/>
            <a:ext cx="10269220" cy="423545"/>
          </a:xfrm>
        </p:spPr>
        <p:txBody>
          <a:bodyPr wrap="square" lIns="91440" tIns="45720" rIns="91440" bIns="45720" anchor="t">
            <a:noAutofit/>
          </a:bodyPr>
          <a:lstStyle/>
          <a:p>
            <a:pPr marL="0" algn="l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100" dirty="0">
                <a:latin typeface="+mn-lt"/>
                <a:ea typeface="+mn-ea"/>
              </a:rPr>
              <a:t>  </a:t>
            </a:r>
            <a:r>
              <a:rPr lang="zh-CN" altLang="en-US" sz="2100" dirty="0">
                <a:latin typeface="+mn-lt"/>
                <a:ea typeface="+mn-ea"/>
              </a:rPr>
              <a:t>若时序逻辑电路的</a:t>
            </a:r>
            <a:r>
              <a:rPr lang="zh-CN" altLang="en-US" sz="2100" dirty="0">
                <a:solidFill>
                  <a:srgbClr val="3438F6"/>
                </a:solidFill>
                <a:latin typeface="+mn-lt"/>
                <a:ea typeface="+mn-ea"/>
              </a:rPr>
              <a:t>外输出</a:t>
            </a:r>
            <a:r>
              <a:rPr lang="zh-CN" altLang="en-US" sz="2100" dirty="0">
                <a:latin typeface="+mn-lt"/>
                <a:ea typeface="+mn-ea"/>
              </a:rPr>
              <a:t>仅仅是电路</a:t>
            </a:r>
            <a:r>
              <a:rPr lang="zh-CN" altLang="en-US" sz="2100" dirty="0">
                <a:solidFill>
                  <a:srgbClr val="3438F6"/>
                </a:solidFill>
                <a:latin typeface="+mn-lt"/>
                <a:ea typeface="+mn-ea"/>
              </a:rPr>
              <a:t>电路状态</a:t>
            </a:r>
            <a:r>
              <a:rPr lang="zh-CN" altLang="en-US" sz="2100" dirty="0">
                <a:latin typeface="+mn-lt"/>
                <a:ea typeface="+mn-ea"/>
              </a:rPr>
              <a:t>的函数，则称为M</a:t>
            </a:r>
            <a:r>
              <a:rPr lang="en-US" altLang="zh-CN" sz="2100" dirty="0" err="1">
                <a:latin typeface="+mn-lt"/>
                <a:ea typeface="+mn-ea"/>
              </a:rPr>
              <a:t>oore</a:t>
            </a:r>
            <a:r>
              <a:rPr lang="zh-CN" altLang="en-US" sz="2100" dirty="0">
                <a:latin typeface="+mn-lt"/>
                <a:ea typeface="+mn-ea"/>
              </a:rPr>
              <a:t>型时序电路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848735" y="2241550"/>
            <a:ext cx="4284980" cy="2186940"/>
            <a:chOff x="8056" y="3988"/>
            <a:chExt cx="6748" cy="3444"/>
          </a:xfrm>
        </p:grpSpPr>
        <p:sp>
          <p:nvSpPr>
            <p:cNvPr id="3" name="矩形 2"/>
            <p:cNvSpPr/>
            <p:nvPr/>
          </p:nvSpPr>
          <p:spPr>
            <a:xfrm>
              <a:off x="10374" y="4341"/>
              <a:ext cx="2634" cy="9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0374" y="5504"/>
              <a:ext cx="2634" cy="7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存储逻辑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0374" y="6595"/>
              <a:ext cx="2634" cy="78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8952" y="4484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8964" y="4751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04" y="4435"/>
              <a:ext cx="392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30" y="3988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46" y="4356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n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13008" y="4561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4143" y="4548"/>
              <a:ext cx="0" cy="158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13008" y="6125"/>
              <a:ext cx="113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3008" y="5769"/>
              <a:ext cx="51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3518" y="4975"/>
              <a:ext cx="0" cy="79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3008" y="4979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 rot="16200000">
              <a:off x="13634" y="5070"/>
              <a:ext cx="392" cy="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013" y="5078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096" y="5070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r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9240" y="6176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9239" y="4926"/>
              <a:ext cx="0" cy="124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9231" y="492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9859" y="5794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68" y="5164"/>
              <a:ext cx="0" cy="62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9859" y="5158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793" y="5118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175" y="5124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s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9868" y="5800"/>
              <a:ext cx="0" cy="96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9864" y="6753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9239" y="6176"/>
              <a:ext cx="0" cy="1020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9231" y="719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13008" y="6810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13020" y="7194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3477" y="6559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017" y="6812"/>
              <a:ext cx="392" cy="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.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487" y="6902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m</a:t>
              </a: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11758" y="6289"/>
              <a:ext cx="0" cy="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8697" y="6529"/>
              <a:ext cx="306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8056" y="6218"/>
              <a:ext cx="8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2530" name="Text Box 4"/>
          <p:cNvSpPr txBox="1"/>
          <p:nvPr/>
        </p:nvSpPr>
        <p:spPr>
          <a:xfrm>
            <a:off x="1395730" y="1602423"/>
            <a:ext cx="7164388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■ 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功能：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存储一位二进制信息。</a:t>
            </a:r>
          </a:p>
        </p:txBody>
      </p:sp>
      <p:sp>
        <p:nvSpPr>
          <p:cNvPr id="671749" name="Text Box 5"/>
          <p:cNvSpPr txBox="1"/>
          <p:nvPr/>
        </p:nvSpPr>
        <p:spPr>
          <a:xfrm>
            <a:off x="1411605" y="2230120"/>
            <a:ext cx="8147050" cy="1949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■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特点：</a:t>
            </a:r>
          </a:p>
          <a:p>
            <a:pPr marL="0" lvl="0" indent="0" eaLnBrk="1" hangingPunct="1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•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有两个稳定状态，分别用来表示逻辑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0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；</a:t>
            </a:r>
          </a:p>
          <a:p>
            <a:pPr marL="0" lvl="0" indent="0" eaLnBrk="1" hangingPunct="1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•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在适当输入信号作用下，可从一种状态翻转到另一种状态；</a:t>
            </a:r>
          </a:p>
          <a:p>
            <a:pPr marL="0" lvl="0" indent="0" algn="just" eaLnBrk="1" hangingPunct="1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•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在输入信号取消后，能将获得的新状态保存下来。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记忆功能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)</a:t>
            </a:r>
          </a:p>
        </p:txBody>
      </p:sp>
      <p:sp>
        <p:nvSpPr>
          <p:cNvPr id="671750" name="Text Box 6"/>
          <p:cNvSpPr txBox="1"/>
          <p:nvPr/>
        </p:nvSpPr>
        <p:spPr>
          <a:xfrm>
            <a:off x="1406843" y="4386263"/>
            <a:ext cx="7000240" cy="8864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■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分类：</a:t>
            </a:r>
          </a:p>
          <a:p>
            <a:pPr marL="0" lvl="0" indent="0" eaLnBrk="1" hangingPunct="1">
              <a:spcBef>
                <a:spcPct val="35000"/>
              </a:spcBef>
              <a:buNone/>
            </a:pP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•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按触发方式分：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电位触发、主从触发及边沿触发方式；</a:t>
            </a:r>
          </a:p>
        </p:txBody>
      </p:sp>
      <p:sp>
        <p:nvSpPr>
          <p:cNvPr id="671751" name="Text Box 7"/>
          <p:cNvSpPr txBox="1"/>
          <p:nvPr/>
        </p:nvSpPr>
        <p:spPr>
          <a:xfrm>
            <a:off x="1408430" y="5351463"/>
            <a:ext cx="761238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•</a:t>
            </a:r>
            <a:r>
              <a:rPr lang="zh-CN" altLang="en-US" sz="2200" dirty="0">
                <a:solidFill>
                  <a:srgbClr val="2E14E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按逻辑功能分：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R-S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触发器、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D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触发器、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J-K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触发器和</a:t>
            </a:r>
            <a:r>
              <a:rPr lang="en-US" altLang="zh-CN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T</a:t>
            </a:r>
            <a:r>
              <a:rPr lang="zh-CN" altLang="en-US" sz="2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触发器</a:t>
            </a:r>
          </a:p>
        </p:txBody>
      </p:sp>
      <p:sp>
        <p:nvSpPr>
          <p:cNvPr id="3" name="Text Box 4"/>
          <p:cNvSpPr txBox="1"/>
          <p:nvPr/>
        </p:nvSpPr>
        <p:spPr>
          <a:xfrm>
            <a:off x="754380" y="942975"/>
            <a:ext cx="2311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1.触发器概述</a:t>
            </a:r>
            <a:endParaRPr lang="zh-CN" altLang="en-US" sz="2400" dirty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9" grpId="0" build="p"/>
      <p:bldP spid="671750" grpId="0"/>
      <p:bldP spid="6717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1040" y="554863"/>
            <a:ext cx="3949700" cy="4773930"/>
            <a:chOff x="2005" y="2126"/>
            <a:chExt cx="6220" cy="7518"/>
          </a:xfrm>
        </p:grpSpPr>
        <p:grpSp>
          <p:nvGrpSpPr>
            <p:cNvPr id="15362" name="Group 66"/>
            <p:cNvGrpSpPr/>
            <p:nvPr/>
          </p:nvGrpSpPr>
          <p:grpSpPr>
            <a:xfrm>
              <a:off x="2005" y="2126"/>
              <a:ext cx="6220" cy="7518"/>
              <a:chOff x="1266" y="317"/>
              <a:chExt cx="2410" cy="3652"/>
            </a:xfrm>
          </p:grpSpPr>
          <p:sp>
            <p:nvSpPr>
              <p:cNvPr id="15366" name="Line 70"/>
              <p:cNvSpPr/>
              <p:nvPr/>
            </p:nvSpPr>
            <p:spPr>
              <a:xfrm>
                <a:off x="3099" y="2553"/>
                <a:ext cx="0" cy="105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367" name="AutoShape 71"/>
              <p:cNvCxnSpPr/>
              <p:nvPr/>
            </p:nvCxnSpPr>
            <p:spPr>
              <a:xfrm flipV="1">
                <a:off x="2528" y="3187"/>
                <a:ext cx="308" cy="150"/>
              </a:xfrm>
              <a:prstGeom prst="bentConnector3">
                <a:avLst>
                  <a:gd name="adj1" fmla="val 100597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5368" name="Line 72"/>
              <p:cNvSpPr/>
              <p:nvPr/>
            </p:nvSpPr>
            <p:spPr>
              <a:xfrm>
                <a:off x="2901" y="2646"/>
                <a:ext cx="0" cy="39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69" name="Line 73"/>
              <p:cNvSpPr/>
              <p:nvPr/>
            </p:nvSpPr>
            <p:spPr>
              <a:xfrm flipV="1">
                <a:off x="3001" y="2068"/>
                <a:ext cx="0" cy="4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0" name="Line 74"/>
              <p:cNvSpPr/>
              <p:nvPr/>
            </p:nvSpPr>
            <p:spPr>
              <a:xfrm>
                <a:off x="1447" y="1028"/>
                <a:ext cx="0" cy="59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1" name="Line 75"/>
              <p:cNvSpPr/>
              <p:nvPr/>
            </p:nvSpPr>
            <p:spPr>
              <a:xfrm>
                <a:off x="2011" y="3252"/>
                <a:ext cx="0" cy="264"/>
              </a:xfrm>
              <a:prstGeom prst="line">
                <a:avLst/>
              </a:prstGeom>
              <a:ln w="9525">
                <a:noFill/>
              </a:ln>
            </p:spPr>
          </p:sp>
          <p:sp>
            <p:nvSpPr>
              <p:cNvPr id="15372" name="Line 76"/>
              <p:cNvSpPr/>
              <p:nvPr/>
            </p:nvSpPr>
            <p:spPr>
              <a:xfrm>
                <a:off x="3385" y="1209"/>
                <a:ext cx="0" cy="31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3" name="Line 77"/>
              <p:cNvSpPr/>
              <p:nvPr/>
            </p:nvSpPr>
            <p:spPr>
              <a:xfrm>
                <a:off x="1635" y="935"/>
                <a:ext cx="0" cy="27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4" name="Line 78"/>
              <p:cNvSpPr/>
              <p:nvPr/>
            </p:nvSpPr>
            <p:spPr>
              <a:xfrm>
                <a:off x="3389" y="2000"/>
                <a:ext cx="0" cy="22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15375" name="Line 79"/>
              <p:cNvSpPr/>
              <p:nvPr/>
            </p:nvSpPr>
            <p:spPr>
              <a:xfrm>
                <a:off x="1931" y="2053"/>
                <a:ext cx="0" cy="16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6" name="Line 80"/>
              <p:cNvSpPr/>
              <p:nvPr/>
            </p:nvSpPr>
            <p:spPr>
              <a:xfrm>
                <a:off x="1538" y="317"/>
                <a:ext cx="0" cy="33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7" name="Line 81"/>
              <p:cNvSpPr/>
              <p:nvPr/>
            </p:nvSpPr>
            <p:spPr>
              <a:xfrm>
                <a:off x="1481" y="2138"/>
                <a:ext cx="0" cy="17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8" name="Rectangle 82"/>
              <p:cNvSpPr/>
              <p:nvPr/>
            </p:nvSpPr>
            <p:spPr>
              <a:xfrm>
                <a:off x="1266" y="1587"/>
                <a:ext cx="895" cy="5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Oval 86"/>
              <p:cNvSpPr/>
              <p:nvPr/>
            </p:nvSpPr>
            <p:spPr>
              <a:xfrm>
                <a:off x="1856" y="1531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AutoShape 87"/>
              <p:cNvSpPr/>
              <p:nvPr/>
            </p:nvSpPr>
            <p:spPr>
              <a:xfrm>
                <a:off x="1867" y="2060"/>
                <a:ext cx="121" cy="86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1" name="Rectangle 88"/>
              <p:cNvSpPr/>
              <p:nvPr/>
            </p:nvSpPr>
            <p:spPr>
              <a:xfrm>
                <a:off x="2760" y="1579"/>
                <a:ext cx="895" cy="5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2" name="Oval 92"/>
              <p:cNvSpPr/>
              <p:nvPr/>
            </p:nvSpPr>
            <p:spPr>
              <a:xfrm>
                <a:off x="3362" y="1516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3" name="AutoShape 93"/>
              <p:cNvSpPr/>
              <p:nvPr/>
            </p:nvSpPr>
            <p:spPr>
              <a:xfrm>
                <a:off x="3332" y="2052"/>
                <a:ext cx="121" cy="86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4" name="AutoShape 94"/>
              <p:cNvSpPr/>
              <p:nvPr/>
            </p:nvSpPr>
            <p:spPr>
              <a:xfrm rot="-5400000">
                <a:off x="1317" y="2395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5" name="Oval 95"/>
              <p:cNvSpPr/>
              <p:nvPr/>
            </p:nvSpPr>
            <p:spPr>
              <a:xfrm>
                <a:off x="1458" y="2302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6" name="AutoShape 96"/>
              <p:cNvSpPr/>
              <p:nvPr/>
            </p:nvSpPr>
            <p:spPr>
              <a:xfrm rot="-5400000">
                <a:off x="1363" y="683"/>
                <a:ext cx="344" cy="321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7" name="Text Box 97"/>
              <p:cNvSpPr txBox="1"/>
              <p:nvPr/>
            </p:nvSpPr>
            <p:spPr>
              <a:xfrm>
                <a:off x="1465" y="3663"/>
                <a:ext cx="186" cy="3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 dirty="0">
                    <a:latin typeface="Arial" panose="020B0604020202020204" pitchFamily="34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5388" name="Line 98"/>
              <p:cNvSpPr/>
              <p:nvPr/>
            </p:nvSpPr>
            <p:spPr>
              <a:xfrm>
                <a:off x="1637" y="1210"/>
                <a:ext cx="1751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89" name="Text Box 99"/>
              <p:cNvSpPr txBox="1"/>
              <p:nvPr/>
            </p:nvSpPr>
            <p:spPr>
              <a:xfrm>
                <a:off x="1586" y="376"/>
                <a:ext cx="206" cy="3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Arial" panose="020B0604020202020204" pitchFamily="34" charset="0"/>
                    <a:ea typeface="宋体" panose="02010600030101010101" pitchFamily="2" charset="-122"/>
                  </a:rPr>
                  <a:t>Z</a:t>
                </a:r>
              </a:p>
            </p:txBody>
          </p:sp>
          <p:sp>
            <p:nvSpPr>
              <p:cNvPr id="15390" name="Line 100"/>
              <p:cNvSpPr/>
              <p:nvPr/>
            </p:nvSpPr>
            <p:spPr>
              <a:xfrm>
                <a:off x="1929" y="2215"/>
                <a:ext cx="1747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1" name="Text Box 101"/>
              <p:cNvSpPr txBox="1"/>
              <p:nvPr/>
            </p:nvSpPr>
            <p:spPr>
              <a:xfrm>
                <a:off x="3362" y="2276"/>
                <a:ext cx="288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CP</a:t>
                </a:r>
              </a:p>
            </p:txBody>
          </p:sp>
          <p:sp>
            <p:nvSpPr>
              <p:cNvPr id="15392" name="Line 102"/>
              <p:cNvSpPr/>
              <p:nvPr/>
            </p:nvSpPr>
            <p:spPr>
              <a:xfrm>
                <a:off x="1412" y="2680"/>
                <a:ext cx="0" cy="110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4" name="Line 104"/>
              <p:cNvSpPr/>
              <p:nvPr/>
            </p:nvSpPr>
            <p:spPr>
              <a:xfrm>
                <a:off x="1410" y="3595"/>
                <a:ext cx="1695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5395" name="AutoShape 105"/>
              <p:cNvSpPr/>
              <p:nvPr/>
            </p:nvSpPr>
            <p:spPr>
              <a:xfrm rot="-5400000">
                <a:off x="2749" y="2912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5396" name="AutoShape 106"/>
              <p:cNvCxnSpPr/>
              <p:nvPr/>
            </p:nvCxnSpPr>
            <p:spPr>
              <a:xfrm rot="5400000" flipV="1">
                <a:off x="1097" y="2309"/>
                <a:ext cx="1965" cy="402"/>
              </a:xfrm>
              <a:prstGeom prst="bentConnector3">
                <a:avLst>
                  <a:gd name="adj1" fmla="val -7329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7" name="AutoShape 107"/>
              <p:cNvCxnSpPr/>
              <p:nvPr/>
            </p:nvCxnSpPr>
            <p:spPr>
              <a:xfrm rot="-10800000" flipV="1">
                <a:off x="2286" y="3200"/>
                <a:ext cx="706" cy="259"/>
              </a:xfrm>
              <a:prstGeom prst="bentConnector3">
                <a:avLst>
                  <a:gd name="adj1" fmla="val 4389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8" name="AutoShape 108"/>
              <p:cNvCxnSpPr/>
              <p:nvPr/>
            </p:nvCxnSpPr>
            <p:spPr>
              <a:xfrm rot="5400000">
                <a:off x="1877" y="2227"/>
                <a:ext cx="1763" cy="461"/>
              </a:xfrm>
              <a:prstGeom prst="bentConnector3">
                <a:avLst>
                  <a:gd name="adj1" fmla="val -8426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9" name="AutoShape 109"/>
              <p:cNvCxnSpPr/>
              <p:nvPr/>
            </p:nvCxnSpPr>
            <p:spPr>
              <a:xfrm>
                <a:off x="1540" y="2692"/>
                <a:ext cx="977" cy="258"/>
              </a:xfrm>
              <a:prstGeom prst="bentConnector3">
                <a:avLst>
                  <a:gd name="adj1" fmla="val 514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oval" w="med" len="med"/>
              </a:ln>
            </p:spPr>
          </p:cxnSp>
          <p:sp>
            <p:nvSpPr>
              <p:cNvPr id="15400" name="Rectangle 110"/>
              <p:cNvSpPr/>
              <p:nvPr/>
            </p:nvSpPr>
            <p:spPr>
              <a:xfrm>
                <a:off x="1373" y="652"/>
                <a:ext cx="330" cy="3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01" name="Text Box 111"/>
              <p:cNvSpPr txBox="1"/>
              <p:nvPr/>
            </p:nvSpPr>
            <p:spPr>
              <a:xfrm>
                <a:off x="1422" y="667"/>
                <a:ext cx="238" cy="3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  <p:grpSp>
            <p:nvGrpSpPr>
              <p:cNvPr id="15402" name="Group 112"/>
              <p:cNvGrpSpPr/>
              <p:nvPr/>
            </p:nvGrpSpPr>
            <p:grpSpPr>
              <a:xfrm>
                <a:off x="1346" y="2355"/>
                <a:ext cx="279" cy="372"/>
                <a:chOff x="1346" y="2355"/>
                <a:chExt cx="279" cy="372"/>
              </a:xfrm>
            </p:grpSpPr>
            <p:sp>
              <p:nvSpPr>
                <p:cNvPr id="15403" name="Rectangle 113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04" name="Text Box 114"/>
                <p:cNvSpPr txBox="1"/>
                <p:nvPr/>
              </p:nvSpPr>
              <p:spPr>
                <a:xfrm>
                  <a:off x="1388" y="2363"/>
                  <a:ext cx="196" cy="32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sz="2000" b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&amp;</a:t>
                  </a:r>
                </a:p>
              </p:txBody>
            </p:sp>
          </p:grpSp>
          <p:grpSp>
            <p:nvGrpSpPr>
              <p:cNvPr id="15405" name="Group 115"/>
              <p:cNvGrpSpPr/>
              <p:nvPr/>
            </p:nvGrpSpPr>
            <p:grpSpPr>
              <a:xfrm>
                <a:off x="2785" y="2872"/>
                <a:ext cx="254" cy="372"/>
                <a:chOff x="1346" y="2355"/>
                <a:chExt cx="279" cy="372"/>
              </a:xfrm>
            </p:grpSpPr>
            <p:sp>
              <p:nvSpPr>
                <p:cNvPr id="15406" name="Rectangle 116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07" name="Text Box 117"/>
                <p:cNvSpPr txBox="1"/>
                <p:nvPr/>
              </p:nvSpPr>
              <p:spPr>
                <a:xfrm>
                  <a:off x="1386" y="2355"/>
                  <a:ext cx="197" cy="28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b="0">
                      <a:ea typeface="+mn-lt"/>
                    </a:rPr>
                    <a:t>&amp;</a:t>
                  </a:r>
                </a:p>
              </p:txBody>
            </p:sp>
          </p:grpSp>
          <p:sp>
            <p:nvSpPr>
              <p:cNvPr id="15408" name="Text Box 118"/>
              <p:cNvSpPr txBox="1"/>
              <p:nvPr/>
            </p:nvSpPr>
            <p:spPr>
              <a:xfrm>
                <a:off x="2802" y="2406"/>
                <a:ext cx="238" cy="3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  <p:grpSp>
            <p:nvGrpSpPr>
              <p:cNvPr id="15409" name="Group 119"/>
              <p:cNvGrpSpPr/>
              <p:nvPr/>
            </p:nvGrpSpPr>
            <p:grpSpPr>
              <a:xfrm>
                <a:off x="2803" y="2363"/>
                <a:ext cx="397" cy="342"/>
                <a:chOff x="1346" y="2355"/>
                <a:chExt cx="279" cy="372"/>
              </a:xfrm>
            </p:grpSpPr>
            <p:sp>
              <p:nvSpPr>
                <p:cNvPr id="15410" name="Rectangle 120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11" name="Text Box 121"/>
                <p:cNvSpPr txBox="1"/>
                <p:nvPr/>
              </p:nvSpPr>
              <p:spPr>
                <a:xfrm>
                  <a:off x="1367" y="2376"/>
                  <a:ext cx="237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rIns="0"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sz="2000" b="0">
                      <a:latin typeface="Arial" panose="020B0604020202020204" pitchFamily="34" charset="0"/>
                      <a:ea typeface="宋体" panose="02010600030101010101" pitchFamily="2" charset="-122"/>
                    </a:rPr>
                    <a:t>  ≥1</a:t>
                  </a:r>
                </a:p>
              </p:txBody>
            </p:sp>
          </p:grpSp>
        </p:grpSp>
        <p:graphicFrame>
          <p:nvGraphicFramePr>
            <p:cNvPr id="15412" name="Object 2"/>
            <p:cNvGraphicFramePr/>
            <p:nvPr/>
          </p:nvGraphicFramePr>
          <p:xfrm>
            <a:off x="2237" y="4829"/>
            <a:ext cx="500" cy="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7" r:id="rId4" imgW="177800" imgH="215265" progId="Equation.3">
                    <p:embed/>
                  </p:oleObj>
                </mc:Choice>
                <mc:Fallback>
                  <p:oleObj r:id="rId4" imgW="177800" imgH="215265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37" y="4829"/>
                          <a:ext cx="500" cy="6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3"/>
            <p:cNvGraphicFramePr/>
            <p:nvPr/>
          </p:nvGraphicFramePr>
          <p:xfrm>
            <a:off x="3381" y="4831"/>
            <a:ext cx="502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8" r:id="rId6" imgW="190500" imgH="241300" progId="Equation.3">
                    <p:embed/>
                  </p:oleObj>
                </mc:Choice>
                <mc:Fallback>
                  <p:oleObj r:id="rId6" imgW="190500" imgH="2413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81" y="4831"/>
                          <a:ext cx="502" cy="6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4" name="Object 4"/>
            <p:cNvGraphicFramePr/>
            <p:nvPr/>
          </p:nvGraphicFramePr>
          <p:xfrm>
            <a:off x="2722" y="5895"/>
            <a:ext cx="467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49" r:id="rId8" imgW="203200" imgH="215900" progId="Equation.3">
                    <p:embed/>
                  </p:oleObj>
                </mc:Choice>
                <mc:Fallback>
                  <p:oleObj r:id="rId8" imgW="203200" imgH="2159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22" y="5895"/>
                          <a:ext cx="467" cy="4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5" name="Object 5"/>
            <p:cNvGraphicFramePr/>
            <p:nvPr/>
          </p:nvGraphicFramePr>
          <p:xfrm>
            <a:off x="6218" y="4849"/>
            <a:ext cx="465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0" r:id="rId10" imgW="165100" imgH="215900" progId="Equation.3">
                    <p:embed/>
                  </p:oleObj>
                </mc:Choice>
                <mc:Fallback>
                  <p:oleObj r:id="rId10" imgW="165100" imgH="215900" progId="Equation.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18" y="4849"/>
                          <a:ext cx="465" cy="6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6" name="Object 6"/>
            <p:cNvGraphicFramePr/>
            <p:nvPr/>
          </p:nvGraphicFramePr>
          <p:xfrm>
            <a:off x="7362" y="4923"/>
            <a:ext cx="470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1" r:id="rId12" imgW="177800" imgH="240665" progId="Equation.3">
                    <p:embed/>
                  </p:oleObj>
                </mc:Choice>
                <mc:Fallback>
                  <p:oleObj r:id="rId12" imgW="177800" imgH="240665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362" y="4923"/>
                          <a:ext cx="470" cy="6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7" name="Object 7"/>
            <p:cNvGraphicFramePr/>
            <p:nvPr/>
          </p:nvGraphicFramePr>
          <p:xfrm>
            <a:off x="6134" y="5993"/>
            <a:ext cx="31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2" r:id="rId14" imgW="190500" imgH="215900" progId="Equation.3">
                    <p:embed/>
                  </p:oleObj>
                </mc:Choice>
                <mc:Fallback>
                  <p:oleObj r:id="rId14" imgW="190500" imgH="2159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134" y="5993"/>
                          <a:ext cx="31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" name="Rectangle 3"/>
          <p:cNvSpPr>
            <a:spLocks noGrp="1"/>
          </p:cNvSpPr>
          <p:nvPr>
            <p:ph type="title"/>
          </p:nvPr>
        </p:nvSpPr>
        <p:spPr>
          <a:xfrm>
            <a:off x="699135" y="1191895"/>
            <a:ext cx="2411095" cy="508635"/>
          </a:xfrm>
        </p:spPr>
        <p:txBody>
          <a:bodyPr wrap="square" lIns="91440" tIns="45720" rIns="91440" bIns="45720" anchor="ctr">
            <a:normAutofit/>
          </a:bodyPr>
          <a:lstStyle/>
          <a:p>
            <a:pPr fontAlgn="auto">
              <a:lnSpc>
                <a:spcPct val="100000"/>
              </a:lnSpc>
            </a:pPr>
            <a:r>
              <a:rPr kumimoji="1" lang="en-US" altLang="zh-CN" sz="2400" b="1">
                <a:solidFill>
                  <a:srgbClr val="E31C0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2.Moore </a:t>
            </a:r>
            <a:r>
              <a:rPr kumimoji="1" lang="zh-CN" altLang="en-US" sz="2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型电路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042035" y="1849120"/>
            <a:ext cx="4284980" cy="2186940"/>
            <a:chOff x="8056" y="3988"/>
            <a:chExt cx="6748" cy="3444"/>
          </a:xfrm>
        </p:grpSpPr>
        <p:sp>
          <p:nvSpPr>
            <p:cNvPr id="5" name="矩形 4"/>
            <p:cNvSpPr/>
            <p:nvPr/>
          </p:nvSpPr>
          <p:spPr>
            <a:xfrm>
              <a:off x="10374" y="4341"/>
              <a:ext cx="2634" cy="9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0374" y="5504"/>
              <a:ext cx="2634" cy="7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存储逻辑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0374" y="6595"/>
              <a:ext cx="2634" cy="78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8952" y="4484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964" y="4751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04" y="4435"/>
              <a:ext cx="392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430" y="3988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46" y="4356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n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3008" y="4561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143" y="4548"/>
              <a:ext cx="0" cy="158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3008" y="6125"/>
              <a:ext cx="113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13008" y="5769"/>
              <a:ext cx="51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3518" y="4975"/>
              <a:ext cx="0" cy="79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3008" y="4979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rot="16200000">
              <a:off x="13634" y="5070"/>
              <a:ext cx="392" cy="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013" y="5078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96" y="5070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r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9240" y="6176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239" y="4926"/>
              <a:ext cx="0" cy="124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9231" y="492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9859" y="5794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868" y="5164"/>
              <a:ext cx="0" cy="62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9859" y="5158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9793" y="5118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175" y="5124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s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9868" y="5800"/>
              <a:ext cx="0" cy="96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9864" y="6753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239" y="6176"/>
              <a:ext cx="0" cy="1020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9231" y="719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13008" y="6810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13020" y="7194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3477" y="6559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017" y="6812"/>
              <a:ext cx="392" cy="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.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487" y="6902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m</a:t>
              </a:r>
            </a:p>
          </p:txBody>
        </p:sp>
        <p:cxnSp>
          <p:nvCxnSpPr>
            <p:cNvPr id="41" name="直接箭头连接符 40"/>
            <p:cNvCxnSpPr/>
            <p:nvPr/>
          </p:nvCxnSpPr>
          <p:spPr>
            <a:xfrm flipV="1">
              <a:off x="11758" y="6289"/>
              <a:ext cx="0" cy="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8697" y="6529"/>
              <a:ext cx="306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056" y="6218"/>
              <a:ext cx="8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CP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89685" y="4450715"/>
            <a:ext cx="3484880" cy="1700530"/>
            <a:chOff x="11390" y="6502"/>
            <a:chExt cx="5488" cy="2678"/>
          </a:xfrm>
        </p:grpSpPr>
        <p:grpSp>
          <p:nvGrpSpPr>
            <p:cNvPr id="47" name="Group 5"/>
            <p:cNvGrpSpPr/>
            <p:nvPr/>
          </p:nvGrpSpPr>
          <p:grpSpPr>
            <a:xfrm>
              <a:off x="13091" y="7140"/>
              <a:ext cx="2195" cy="213"/>
              <a:chOff x="1716" y="2419"/>
              <a:chExt cx="668" cy="92"/>
            </a:xfrm>
          </p:grpSpPr>
          <p:sp>
            <p:nvSpPr>
              <p:cNvPr id="43065" name="Arc 6"/>
              <p:cNvSpPr/>
              <p:nvPr/>
            </p:nvSpPr>
            <p:spPr>
              <a:xfrm rot="5405860" flipH="1">
                <a:off x="1973" y="2162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6" name="Freeform 7"/>
              <p:cNvSpPr/>
              <p:nvPr/>
            </p:nvSpPr>
            <p:spPr>
              <a:xfrm rot="-9177385">
                <a:off x="2309" y="2472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2" name="Text Box 8"/>
            <p:cNvSpPr txBox="1"/>
            <p:nvPr/>
          </p:nvSpPr>
          <p:spPr>
            <a:xfrm>
              <a:off x="13540" y="6502"/>
              <a:ext cx="1163" cy="5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48" name="Group 9"/>
            <p:cNvGrpSpPr/>
            <p:nvPr/>
          </p:nvGrpSpPr>
          <p:grpSpPr>
            <a:xfrm>
              <a:off x="13157" y="8224"/>
              <a:ext cx="2012" cy="233"/>
              <a:chOff x="2212" y="2302"/>
              <a:chExt cx="668" cy="92"/>
            </a:xfrm>
          </p:grpSpPr>
          <p:sp>
            <p:nvSpPr>
              <p:cNvPr id="43063" name="Arc 10"/>
              <p:cNvSpPr/>
              <p:nvPr/>
            </p:nvSpPr>
            <p:spPr>
              <a:xfrm rot="5405860" flipV="1">
                <a:off x="2531" y="2045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4" name="Freeform 11"/>
              <p:cNvSpPr/>
              <p:nvPr/>
            </p:nvSpPr>
            <p:spPr>
              <a:xfrm rot="-9177385" flipH="1" flipV="1">
                <a:off x="2212" y="2318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6" name="Text Box 12"/>
            <p:cNvSpPr txBox="1"/>
            <p:nvPr/>
          </p:nvSpPr>
          <p:spPr>
            <a:xfrm>
              <a:off x="13753" y="8616"/>
              <a:ext cx="998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grpSp>
          <p:nvGrpSpPr>
            <p:cNvPr id="49" name="Group 13"/>
            <p:cNvGrpSpPr/>
            <p:nvPr/>
          </p:nvGrpSpPr>
          <p:grpSpPr>
            <a:xfrm>
              <a:off x="12365" y="7542"/>
              <a:ext cx="402" cy="425"/>
              <a:chOff x="678" y="3210"/>
              <a:chExt cx="161" cy="170"/>
            </a:xfrm>
          </p:grpSpPr>
          <p:sp>
            <p:nvSpPr>
              <p:cNvPr id="43061" name="Freeform 14"/>
              <p:cNvSpPr/>
              <p:nvPr/>
            </p:nvSpPr>
            <p:spPr>
              <a:xfrm rot="147644" flipH="1" flipV="1">
                <a:off x="752" y="3210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2" name="Arc 15"/>
              <p:cNvSpPr/>
              <p:nvPr/>
            </p:nvSpPr>
            <p:spPr>
              <a:xfrm rot="2200598" flipH="1">
                <a:off x="678" y="3230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40" name="Text Box 16"/>
            <p:cNvSpPr txBox="1"/>
            <p:nvPr/>
          </p:nvSpPr>
          <p:spPr>
            <a:xfrm>
              <a:off x="11390" y="7605"/>
              <a:ext cx="836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sp>
          <p:nvSpPr>
            <p:cNvPr id="692241" name="Text Box 17"/>
            <p:cNvSpPr txBox="1"/>
            <p:nvPr/>
          </p:nvSpPr>
          <p:spPr>
            <a:xfrm>
              <a:off x="15956" y="7520"/>
              <a:ext cx="922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50" name="Group 18"/>
            <p:cNvGrpSpPr/>
            <p:nvPr/>
          </p:nvGrpSpPr>
          <p:grpSpPr>
            <a:xfrm>
              <a:off x="15482" y="7542"/>
              <a:ext cx="403" cy="428"/>
              <a:chOff x="3702" y="2812"/>
              <a:chExt cx="161" cy="171"/>
            </a:xfrm>
          </p:grpSpPr>
          <p:sp>
            <p:nvSpPr>
              <p:cNvPr id="43059" name="Freeform 19"/>
              <p:cNvSpPr/>
              <p:nvPr/>
            </p:nvSpPr>
            <p:spPr>
              <a:xfrm rot="70416">
                <a:off x="3716" y="2960"/>
                <a:ext cx="74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0" name="Arc 20"/>
              <p:cNvSpPr/>
              <p:nvPr/>
            </p:nvSpPr>
            <p:spPr>
              <a:xfrm rot="2123370" flipV="1">
                <a:off x="3702" y="2812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671" y="7426"/>
              <a:ext cx="2785" cy="714"/>
              <a:chOff x="8218967" y="5458047"/>
              <a:chExt cx="1768548" cy="453655"/>
            </a:xfrm>
          </p:grpSpPr>
          <p:sp>
            <p:nvSpPr>
              <p:cNvPr id="52" name="流程图: 接点 7"/>
              <p:cNvSpPr/>
              <p:nvPr/>
            </p:nvSpPr>
            <p:spPr>
              <a:xfrm>
                <a:off x="8218967" y="5465135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3" name="流程图: 接点 25"/>
              <p:cNvSpPr/>
              <p:nvPr/>
            </p:nvSpPr>
            <p:spPr>
              <a:xfrm>
                <a:off x="9509049" y="5458047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2513CB"/>
                    </a:solidFill>
                  </a:rPr>
                  <a:t>1</a:t>
                </a:r>
                <a:endParaRPr lang="zh-CN" altLang="en-US" dirty="0">
                  <a:solidFill>
                    <a:srgbClr val="2513CB"/>
                  </a:solidFill>
                </a:endParaRPr>
              </a:p>
            </p:txBody>
          </p:sp>
        </p:grpSp>
      </p:grpSp>
      <p:sp>
        <p:nvSpPr>
          <p:cNvPr id="54" name="Rectangle 2"/>
          <p:cNvSpPr>
            <a:spLocks noGrp="1"/>
          </p:cNvSpPr>
          <p:nvPr>
            <p:ph idx="1"/>
          </p:nvPr>
        </p:nvSpPr>
        <p:spPr>
          <a:xfrm>
            <a:off x="4705350" y="5749417"/>
            <a:ext cx="5435346" cy="416560"/>
          </a:xfrm>
        </p:spPr>
        <p:txBody>
          <a:bodyPr wrap="square" lIns="91440" tIns="45720" rIns="91440" bIns="45720" anchor="t">
            <a:noAutofit/>
          </a:bodyPr>
          <a:lstStyle/>
          <a:p>
            <a:pPr marL="0">
              <a:lnSpc>
                <a:spcPct val="100000"/>
              </a:lnSpc>
              <a:buClrTx/>
              <a:buNone/>
            </a:pPr>
            <a:r>
              <a:rPr lang="zh-CN" altLang="en-US" sz="2100" dirty="0"/>
              <a:t>该电路状态转移图</a:t>
            </a:r>
            <a:r>
              <a:rPr lang="zh-CN" altLang="en-US" sz="2100" dirty="0" smtClean="0"/>
              <a:t>中</a:t>
            </a:r>
            <a:r>
              <a:rPr lang="en-US" altLang="zh-CN" sz="2100" dirty="0" smtClean="0"/>
              <a:t>,</a:t>
            </a:r>
            <a:r>
              <a:rPr lang="zh-CN" altLang="en-US" sz="2100" dirty="0" smtClean="0">
                <a:latin typeface="+mn-lt"/>
                <a:ea typeface="+mn-ea"/>
              </a:rPr>
              <a:t>外</a:t>
            </a:r>
            <a:r>
              <a:rPr lang="zh-CN" altLang="en-US" sz="2100" dirty="0">
                <a:latin typeface="+mn-lt"/>
                <a:ea typeface="+mn-ea"/>
              </a:rPr>
              <a:t>输出应处的位置：</a:t>
            </a:r>
            <a:r>
              <a:rPr lang="zh-CN" altLang="en-US" sz="2100" b="1" dirty="0">
                <a:solidFill>
                  <a:srgbClr val="3438F6"/>
                </a:solidFill>
                <a:latin typeface="等线 Light" panose="02010600030101010101" charset="-122"/>
                <a:ea typeface="等线 Light" panose="02010600030101010101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6.5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时序电路的类型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1040" y="1176655"/>
            <a:ext cx="3949700" cy="4773930"/>
            <a:chOff x="2005" y="2126"/>
            <a:chExt cx="6220" cy="7518"/>
          </a:xfrm>
        </p:grpSpPr>
        <p:grpSp>
          <p:nvGrpSpPr>
            <p:cNvPr id="15362" name="Group 66"/>
            <p:cNvGrpSpPr/>
            <p:nvPr/>
          </p:nvGrpSpPr>
          <p:grpSpPr>
            <a:xfrm>
              <a:off x="2005" y="2126"/>
              <a:ext cx="6220" cy="7518"/>
              <a:chOff x="1266" y="317"/>
              <a:chExt cx="2410" cy="3652"/>
            </a:xfrm>
          </p:grpSpPr>
          <p:sp>
            <p:nvSpPr>
              <p:cNvPr id="15366" name="Line 70"/>
              <p:cNvSpPr/>
              <p:nvPr/>
            </p:nvSpPr>
            <p:spPr>
              <a:xfrm>
                <a:off x="3099" y="2553"/>
                <a:ext cx="0" cy="105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15367" name="AutoShape 71"/>
              <p:cNvCxnSpPr/>
              <p:nvPr/>
            </p:nvCxnSpPr>
            <p:spPr>
              <a:xfrm flipV="1">
                <a:off x="2528" y="3187"/>
                <a:ext cx="308" cy="150"/>
              </a:xfrm>
              <a:prstGeom prst="bentConnector3">
                <a:avLst>
                  <a:gd name="adj1" fmla="val 100597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sp>
            <p:nvSpPr>
              <p:cNvPr id="15368" name="Line 72"/>
              <p:cNvSpPr/>
              <p:nvPr/>
            </p:nvSpPr>
            <p:spPr>
              <a:xfrm>
                <a:off x="2901" y="2646"/>
                <a:ext cx="0" cy="39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69" name="Line 73"/>
              <p:cNvSpPr/>
              <p:nvPr/>
            </p:nvSpPr>
            <p:spPr>
              <a:xfrm flipV="1">
                <a:off x="3001" y="2068"/>
                <a:ext cx="0" cy="45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0" name="Line 74"/>
              <p:cNvSpPr/>
              <p:nvPr/>
            </p:nvSpPr>
            <p:spPr>
              <a:xfrm>
                <a:off x="1447" y="1028"/>
                <a:ext cx="0" cy="59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1" name="Line 75"/>
              <p:cNvSpPr/>
              <p:nvPr/>
            </p:nvSpPr>
            <p:spPr>
              <a:xfrm>
                <a:off x="2011" y="3252"/>
                <a:ext cx="0" cy="264"/>
              </a:xfrm>
              <a:prstGeom prst="line">
                <a:avLst/>
              </a:prstGeom>
              <a:ln w="9525">
                <a:noFill/>
              </a:ln>
            </p:spPr>
          </p:sp>
          <p:sp>
            <p:nvSpPr>
              <p:cNvPr id="15372" name="Line 76"/>
              <p:cNvSpPr/>
              <p:nvPr/>
            </p:nvSpPr>
            <p:spPr>
              <a:xfrm>
                <a:off x="3385" y="1209"/>
                <a:ext cx="0" cy="318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3" name="Line 77"/>
              <p:cNvSpPr/>
              <p:nvPr/>
            </p:nvSpPr>
            <p:spPr>
              <a:xfrm>
                <a:off x="1635" y="935"/>
                <a:ext cx="0" cy="27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4" name="Line 78"/>
              <p:cNvSpPr/>
              <p:nvPr/>
            </p:nvSpPr>
            <p:spPr>
              <a:xfrm>
                <a:off x="3389" y="2000"/>
                <a:ext cx="0" cy="22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15375" name="Line 79"/>
              <p:cNvSpPr/>
              <p:nvPr/>
            </p:nvSpPr>
            <p:spPr>
              <a:xfrm>
                <a:off x="1931" y="2053"/>
                <a:ext cx="0" cy="165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6" name="Line 80"/>
              <p:cNvSpPr/>
              <p:nvPr/>
            </p:nvSpPr>
            <p:spPr>
              <a:xfrm>
                <a:off x="1538" y="317"/>
                <a:ext cx="0" cy="33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7" name="Line 81"/>
              <p:cNvSpPr/>
              <p:nvPr/>
            </p:nvSpPr>
            <p:spPr>
              <a:xfrm>
                <a:off x="1481" y="2138"/>
                <a:ext cx="0" cy="17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78" name="Rectangle 82"/>
              <p:cNvSpPr/>
              <p:nvPr/>
            </p:nvSpPr>
            <p:spPr>
              <a:xfrm>
                <a:off x="1266" y="1587"/>
                <a:ext cx="895" cy="5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Oval 86"/>
              <p:cNvSpPr/>
              <p:nvPr/>
            </p:nvSpPr>
            <p:spPr>
              <a:xfrm>
                <a:off x="1856" y="1531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AutoShape 87"/>
              <p:cNvSpPr/>
              <p:nvPr/>
            </p:nvSpPr>
            <p:spPr>
              <a:xfrm>
                <a:off x="1867" y="2060"/>
                <a:ext cx="121" cy="86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1" name="Rectangle 88"/>
              <p:cNvSpPr/>
              <p:nvPr/>
            </p:nvSpPr>
            <p:spPr>
              <a:xfrm>
                <a:off x="2760" y="1579"/>
                <a:ext cx="895" cy="5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2" name="Oval 92"/>
              <p:cNvSpPr/>
              <p:nvPr/>
            </p:nvSpPr>
            <p:spPr>
              <a:xfrm>
                <a:off x="3362" y="1516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3" name="AutoShape 93"/>
              <p:cNvSpPr/>
              <p:nvPr/>
            </p:nvSpPr>
            <p:spPr>
              <a:xfrm>
                <a:off x="3332" y="2052"/>
                <a:ext cx="121" cy="86"/>
              </a:xfrm>
              <a:prstGeom prst="triangle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4" name="AutoShape 94"/>
              <p:cNvSpPr/>
              <p:nvPr/>
            </p:nvSpPr>
            <p:spPr>
              <a:xfrm rot="-5400000">
                <a:off x="1317" y="2395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5" name="Oval 95"/>
              <p:cNvSpPr/>
              <p:nvPr/>
            </p:nvSpPr>
            <p:spPr>
              <a:xfrm>
                <a:off x="1458" y="2302"/>
                <a:ext cx="44" cy="5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6" name="AutoShape 96"/>
              <p:cNvSpPr/>
              <p:nvPr/>
            </p:nvSpPr>
            <p:spPr>
              <a:xfrm rot="-5400000">
                <a:off x="1363" y="683"/>
                <a:ext cx="344" cy="321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7" name="Text Box 97"/>
              <p:cNvSpPr txBox="1"/>
              <p:nvPr/>
            </p:nvSpPr>
            <p:spPr>
              <a:xfrm>
                <a:off x="1465" y="3663"/>
                <a:ext cx="186" cy="3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 dirty="0">
                    <a:latin typeface="Arial" panose="020B0604020202020204" pitchFamily="34" charset="0"/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15388" name="Line 98"/>
              <p:cNvSpPr/>
              <p:nvPr/>
            </p:nvSpPr>
            <p:spPr>
              <a:xfrm>
                <a:off x="1637" y="1210"/>
                <a:ext cx="1751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89" name="Text Box 99"/>
              <p:cNvSpPr txBox="1"/>
              <p:nvPr/>
            </p:nvSpPr>
            <p:spPr>
              <a:xfrm>
                <a:off x="1586" y="376"/>
                <a:ext cx="206" cy="3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Arial" panose="020B0604020202020204" pitchFamily="34" charset="0"/>
                    <a:ea typeface="宋体" panose="02010600030101010101" pitchFamily="2" charset="-122"/>
                  </a:rPr>
                  <a:t>Z</a:t>
                </a:r>
              </a:p>
            </p:txBody>
          </p:sp>
          <p:sp>
            <p:nvSpPr>
              <p:cNvPr id="15390" name="Line 100"/>
              <p:cNvSpPr/>
              <p:nvPr/>
            </p:nvSpPr>
            <p:spPr>
              <a:xfrm>
                <a:off x="1929" y="2215"/>
                <a:ext cx="1747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1" name="Text Box 101"/>
              <p:cNvSpPr txBox="1"/>
              <p:nvPr/>
            </p:nvSpPr>
            <p:spPr>
              <a:xfrm>
                <a:off x="3362" y="2276"/>
                <a:ext cx="288" cy="30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CP</a:t>
                </a:r>
              </a:p>
            </p:txBody>
          </p:sp>
          <p:sp>
            <p:nvSpPr>
              <p:cNvPr id="15392" name="Line 102"/>
              <p:cNvSpPr/>
              <p:nvPr/>
            </p:nvSpPr>
            <p:spPr>
              <a:xfrm>
                <a:off x="1412" y="2680"/>
                <a:ext cx="0" cy="110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394" name="Line 104"/>
              <p:cNvSpPr/>
              <p:nvPr/>
            </p:nvSpPr>
            <p:spPr>
              <a:xfrm>
                <a:off x="1410" y="3595"/>
                <a:ext cx="1695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sp>
          <p:sp>
            <p:nvSpPr>
              <p:cNvPr id="15395" name="AutoShape 105"/>
              <p:cNvSpPr/>
              <p:nvPr/>
            </p:nvSpPr>
            <p:spPr>
              <a:xfrm rot="-5400000">
                <a:off x="2749" y="2912"/>
                <a:ext cx="326" cy="250"/>
              </a:xfrm>
              <a:prstGeom prst="flowChartDelay">
                <a:avLst/>
              </a:prstGeom>
              <a:solidFill>
                <a:srgbClr val="BBE0E3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vert="eaVert"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5396" name="AutoShape 106"/>
              <p:cNvCxnSpPr/>
              <p:nvPr/>
            </p:nvCxnSpPr>
            <p:spPr>
              <a:xfrm rot="5400000" flipV="1">
                <a:off x="1097" y="2309"/>
                <a:ext cx="1965" cy="402"/>
              </a:xfrm>
              <a:prstGeom prst="bentConnector3">
                <a:avLst>
                  <a:gd name="adj1" fmla="val -7329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7" name="AutoShape 107"/>
              <p:cNvCxnSpPr/>
              <p:nvPr/>
            </p:nvCxnSpPr>
            <p:spPr>
              <a:xfrm rot="-10800000" flipV="1">
                <a:off x="2286" y="3200"/>
                <a:ext cx="706" cy="259"/>
              </a:xfrm>
              <a:prstGeom prst="bentConnector3">
                <a:avLst>
                  <a:gd name="adj1" fmla="val 4389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8" name="AutoShape 108"/>
              <p:cNvCxnSpPr/>
              <p:nvPr/>
            </p:nvCxnSpPr>
            <p:spPr>
              <a:xfrm rot="5400000">
                <a:off x="1877" y="2227"/>
                <a:ext cx="1763" cy="461"/>
              </a:xfrm>
              <a:prstGeom prst="bentConnector3">
                <a:avLst>
                  <a:gd name="adj1" fmla="val -8426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  <p:cxnSp>
            <p:nvCxnSpPr>
              <p:cNvPr id="15399" name="AutoShape 109"/>
              <p:cNvCxnSpPr/>
              <p:nvPr/>
            </p:nvCxnSpPr>
            <p:spPr>
              <a:xfrm>
                <a:off x="1540" y="2692"/>
                <a:ext cx="977" cy="258"/>
              </a:xfrm>
              <a:prstGeom prst="bentConnector3">
                <a:avLst>
                  <a:gd name="adj1" fmla="val 514"/>
                </a:avLst>
              </a:prstGeom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oval" w="med" len="med"/>
              </a:ln>
            </p:spPr>
          </p:cxnSp>
          <p:sp>
            <p:nvSpPr>
              <p:cNvPr id="15400" name="Rectangle 110"/>
              <p:cNvSpPr/>
              <p:nvPr/>
            </p:nvSpPr>
            <p:spPr>
              <a:xfrm>
                <a:off x="1373" y="652"/>
                <a:ext cx="330" cy="3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01" name="Text Box 111"/>
              <p:cNvSpPr txBox="1"/>
              <p:nvPr/>
            </p:nvSpPr>
            <p:spPr>
              <a:xfrm>
                <a:off x="1422" y="667"/>
                <a:ext cx="238" cy="3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  <p:grpSp>
            <p:nvGrpSpPr>
              <p:cNvPr id="15402" name="Group 112"/>
              <p:cNvGrpSpPr/>
              <p:nvPr/>
            </p:nvGrpSpPr>
            <p:grpSpPr>
              <a:xfrm>
                <a:off x="1346" y="2355"/>
                <a:ext cx="279" cy="372"/>
                <a:chOff x="1346" y="2355"/>
                <a:chExt cx="279" cy="372"/>
              </a:xfrm>
            </p:grpSpPr>
            <p:sp>
              <p:nvSpPr>
                <p:cNvPr id="15403" name="Rectangle 113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04" name="Text Box 114"/>
                <p:cNvSpPr txBox="1"/>
                <p:nvPr/>
              </p:nvSpPr>
              <p:spPr>
                <a:xfrm>
                  <a:off x="1388" y="2363"/>
                  <a:ext cx="196" cy="32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sz="2000" b="0">
                      <a:latin typeface="Comic Sans MS" panose="030F0702030302020204" pitchFamily="66" charset="0"/>
                      <a:ea typeface="宋体" panose="02010600030101010101" pitchFamily="2" charset="-122"/>
                    </a:rPr>
                    <a:t>&amp;</a:t>
                  </a:r>
                </a:p>
              </p:txBody>
            </p:sp>
          </p:grpSp>
          <p:grpSp>
            <p:nvGrpSpPr>
              <p:cNvPr id="15405" name="Group 115"/>
              <p:cNvGrpSpPr/>
              <p:nvPr/>
            </p:nvGrpSpPr>
            <p:grpSpPr>
              <a:xfrm>
                <a:off x="2785" y="2872"/>
                <a:ext cx="254" cy="372"/>
                <a:chOff x="1346" y="2355"/>
                <a:chExt cx="279" cy="372"/>
              </a:xfrm>
            </p:grpSpPr>
            <p:sp>
              <p:nvSpPr>
                <p:cNvPr id="15406" name="Rectangle 116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07" name="Text Box 117"/>
                <p:cNvSpPr txBox="1"/>
                <p:nvPr/>
              </p:nvSpPr>
              <p:spPr>
                <a:xfrm>
                  <a:off x="1386" y="2355"/>
                  <a:ext cx="197" cy="28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b="0">
                      <a:ea typeface="+mn-lt"/>
                    </a:rPr>
                    <a:t>&amp;</a:t>
                  </a:r>
                </a:p>
              </p:txBody>
            </p:sp>
          </p:grpSp>
          <p:sp>
            <p:nvSpPr>
              <p:cNvPr id="15408" name="Text Box 118"/>
              <p:cNvSpPr txBox="1"/>
              <p:nvPr/>
            </p:nvSpPr>
            <p:spPr>
              <a:xfrm>
                <a:off x="2802" y="2406"/>
                <a:ext cx="238" cy="3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0">
                    <a:latin typeface="Comic Sans MS" panose="030F0702030302020204" pitchFamily="66" charset="0"/>
                    <a:ea typeface="宋体" panose="02010600030101010101" pitchFamily="2" charset="-122"/>
                  </a:rPr>
                  <a:t>&amp;</a:t>
                </a:r>
              </a:p>
            </p:txBody>
          </p:sp>
          <p:grpSp>
            <p:nvGrpSpPr>
              <p:cNvPr id="15409" name="Group 119"/>
              <p:cNvGrpSpPr/>
              <p:nvPr/>
            </p:nvGrpSpPr>
            <p:grpSpPr>
              <a:xfrm>
                <a:off x="2803" y="2363"/>
                <a:ext cx="397" cy="342"/>
                <a:chOff x="1346" y="2355"/>
                <a:chExt cx="279" cy="372"/>
              </a:xfrm>
            </p:grpSpPr>
            <p:sp>
              <p:nvSpPr>
                <p:cNvPr id="15410" name="Rectangle 120"/>
                <p:cNvSpPr/>
                <p:nvPr/>
              </p:nvSpPr>
              <p:spPr>
                <a:xfrm>
                  <a:off x="1346" y="2355"/>
                  <a:ext cx="279" cy="3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lvl="0" indent="0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endParaRPr lang="zh-CN" altLang="en-US" sz="1800" b="0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11" name="Text Box 121"/>
                <p:cNvSpPr txBox="1"/>
                <p:nvPr/>
              </p:nvSpPr>
              <p:spPr>
                <a:xfrm>
                  <a:off x="1367" y="2376"/>
                  <a:ext cx="237" cy="33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rIns="0" anchor="t">
                  <a:spAutoFit/>
                </a:bodyPr>
                <a:lstStyle/>
                <a:p>
                  <a:pPr lvl="0" indent="0">
                    <a:lnSpc>
                      <a:spcPct val="100000"/>
                    </a:lnSpc>
                    <a:spcBef>
                      <a:spcPct val="50000"/>
                    </a:spcBef>
                    <a:buNone/>
                  </a:pPr>
                  <a:r>
                    <a:rPr lang="en-US" altLang="zh-CN" sz="2000" b="0">
                      <a:latin typeface="Arial" panose="020B0604020202020204" pitchFamily="34" charset="0"/>
                      <a:ea typeface="宋体" panose="02010600030101010101" pitchFamily="2" charset="-122"/>
                    </a:rPr>
                    <a:t>  ≥1</a:t>
                  </a:r>
                </a:p>
              </p:txBody>
            </p:sp>
          </p:grpSp>
        </p:grpSp>
        <p:graphicFrame>
          <p:nvGraphicFramePr>
            <p:cNvPr id="15412" name="Object 2"/>
            <p:cNvGraphicFramePr/>
            <p:nvPr/>
          </p:nvGraphicFramePr>
          <p:xfrm>
            <a:off x="2237" y="4829"/>
            <a:ext cx="500" cy="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1" r:id="rId4" imgW="177800" imgH="215265" progId="Equation.3">
                    <p:embed/>
                  </p:oleObj>
                </mc:Choice>
                <mc:Fallback>
                  <p:oleObj r:id="rId4" imgW="177800" imgH="215265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37" y="4829"/>
                          <a:ext cx="500" cy="6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3"/>
            <p:cNvGraphicFramePr/>
            <p:nvPr/>
          </p:nvGraphicFramePr>
          <p:xfrm>
            <a:off x="3381" y="4831"/>
            <a:ext cx="502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2" r:id="rId6" imgW="190500" imgH="241300" progId="Equation.3">
                    <p:embed/>
                  </p:oleObj>
                </mc:Choice>
                <mc:Fallback>
                  <p:oleObj r:id="rId6" imgW="190500" imgH="2413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81" y="4831"/>
                          <a:ext cx="502" cy="6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4" name="Object 4"/>
            <p:cNvGraphicFramePr/>
            <p:nvPr/>
          </p:nvGraphicFramePr>
          <p:xfrm>
            <a:off x="2722" y="5895"/>
            <a:ext cx="467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3" r:id="rId8" imgW="203200" imgH="215900" progId="Equation.3">
                    <p:embed/>
                  </p:oleObj>
                </mc:Choice>
                <mc:Fallback>
                  <p:oleObj r:id="rId8" imgW="203200" imgH="2159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22" y="5895"/>
                          <a:ext cx="467" cy="4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5" name="Object 5"/>
            <p:cNvGraphicFramePr/>
            <p:nvPr/>
          </p:nvGraphicFramePr>
          <p:xfrm>
            <a:off x="6218" y="4849"/>
            <a:ext cx="465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4" r:id="rId10" imgW="165100" imgH="215900" progId="Equation.3">
                    <p:embed/>
                  </p:oleObj>
                </mc:Choice>
                <mc:Fallback>
                  <p:oleObj r:id="rId10" imgW="165100" imgH="215900" progId="Equation.3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18" y="4849"/>
                          <a:ext cx="465" cy="6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6" name="Object 6"/>
            <p:cNvGraphicFramePr/>
            <p:nvPr/>
          </p:nvGraphicFramePr>
          <p:xfrm>
            <a:off x="7362" y="4923"/>
            <a:ext cx="470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5" r:id="rId12" imgW="177800" imgH="240665" progId="Equation.3">
                    <p:embed/>
                  </p:oleObj>
                </mc:Choice>
                <mc:Fallback>
                  <p:oleObj r:id="rId12" imgW="177800" imgH="240665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362" y="4923"/>
                          <a:ext cx="470" cy="6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7" name="Object 7"/>
            <p:cNvGraphicFramePr/>
            <p:nvPr/>
          </p:nvGraphicFramePr>
          <p:xfrm>
            <a:off x="6134" y="5993"/>
            <a:ext cx="313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6" r:id="rId14" imgW="190500" imgH="215900" progId="Equation.3">
                    <p:embed/>
                  </p:oleObj>
                </mc:Choice>
                <mc:Fallback>
                  <p:oleObj r:id="rId14" imgW="190500" imgH="2159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134" y="5993"/>
                          <a:ext cx="313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" name="Rectangle 3"/>
          <p:cNvSpPr>
            <a:spLocks noGrp="1"/>
          </p:cNvSpPr>
          <p:nvPr>
            <p:ph type="title"/>
          </p:nvPr>
        </p:nvSpPr>
        <p:spPr>
          <a:xfrm>
            <a:off x="699135" y="1191895"/>
            <a:ext cx="2411095" cy="508635"/>
          </a:xfrm>
        </p:spPr>
        <p:txBody>
          <a:bodyPr wrap="square" lIns="91440" tIns="45720" rIns="91440" bIns="45720" anchor="ctr">
            <a:normAutofit/>
          </a:bodyPr>
          <a:lstStyle/>
          <a:p>
            <a:pPr fontAlgn="auto">
              <a:lnSpc>
                <a:spcPct val="100000"/>
              </a:lnSpc>
            </a:pPr>
            <a:r>
              <a:rPr kumimoji="1" lang="en-US" altLang="zh-CN" sz="2400" b="1">
                <a:solidFill>
                  <a:srgbClr val="E31C0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2.Moore </a:t>
            </a:r>
            <a:r>
              <a:rPr kumimoji="1" lang="zh-CN" altLang="en-US" sz="2400" b="1" dirty="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型电路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042035" y="1849120"/>
            <a:ext cx="4284980" cy="2186940"/>
            <a:chOff x="8056" y="3988"/>
            <a:chExt cx="6748" cy="3444"/>
          </a:xfrm>
        </p:grpSpPr>
        <p:sp>
          <p:nvSpPr>
            <p:cNvPr id="5" name="矩形 4"/>
            <p:cNvSpPr/>
            <p:nvPr/>
          </p:nvSpPr>
          <p:spPr>
            <a:xfrm>
              <a:off x="10374" y="4341"/>
              <a:ext cx="2634" cy="9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0374" y="5504"/>
              <a:ext cx="2634" cy="7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存储逻辑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0374" y="6595"/>
              <a:ext cx="2634" cy="78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组合逻辑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8952" y="4484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964" y="4751"/>
              <a:ext cx="1417" cy="0"/>
            </a:xfrm>
            <a:prstGeom prst="straightConnector1">
              <a:avLst/>
            </a:prstGeom>
            <a:ln>
              <a:headEnd type="none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9404" y="4435"/>
              <a:ext cx="392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430" y="3988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1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46" y="4356"/>
              <a:ext cx="64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x</a:t>
              </a:r>
              <a:r>
                <a:rPr lang="en-US" altLang="zh-CN" baseline="-25000"/>
                <a:t>n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3008" y="4561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143" y="4548"/>
              <a:ext cx="0" cy="158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13008" y="6125"/>
              <a:ext cx="113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13008" y="5769"/>
              <a:ext cx="51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3518" y="4975"/>
              <a:ext cx="0" cy="79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3008" y="4979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 rot="16200000">
              <a:off x="13634" y="5070"/>
              <a:ext cx="392" cy="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6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013" y="5078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096" y="5070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r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9240" y="6176"/>
              <a:ext cx="1134" cy="0"/>
            </a:xfrm>
            <a:prstGeom prst="straightConnector1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239" y="4926"/>
              <a:ext cx="0" cy="1247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9231" y="492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9859" y="5794"/>
              <a:ext cx="51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9868" y="5164"/>
              <a:ext cx="0" cy="62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9859" y="5158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9793" y="5118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175" y="5124"/>
              <a:ext cx="5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y</a:t>
              </a:r>
              <a:r>
                <a:rPr lang="en-US" altLang="zh-CN" sz="1600" b="1" baseline="-25000"/>
                <a:t>s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9868" y="5800"/>
              <a:ext cx="0" cy="964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9864" y="6753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239" y="6176"/>
              <a:ext cx="0" cy="1020"/>
            </a:xfrm>
            <a:prstGeom prst="line">
              <a:avLst/>
            </a:prstGeom>
            <a:ln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9231" y="7194"/>
              <a:ext cx="1134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13008" y="6810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13020" y="7194"/>
              <a:ext cx="51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3477" y="6559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1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017" y="6812"/>
              <a:ext cx="392" cy="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fontAlgn="auto">
                <a:lnSpc>
                  <a:spcPts val="460"/>
                </a:lnSpc>
              </a:pPr>
              <a:r>
                <a:rPr lang="zh-CN" altLang="en-US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.</a:t>
              </a: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auto">
                <a:lnSpc>
                  <a:spcPts val="460"/>
                </a:lnSpc>
              </a:pPr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487" y="6902"/>
              <a:ext cx="7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/>
                <a:t>Z</a:t>
              </a:r>
              <a:r>
                <a:rPr lang="en-US" altLang="zh-CN" sz="1600" b="1" baseline="-25000"/>
                <a:t>m</a:t>
              </a:r>
            </a:p>
          </p:txBody>
        </p:sp>
        <p:cxnSp>
          <p:nvCxnSpPr>
            <p:cNvPr id="41" name="直接箭头连接符 40"/>
            <p:cNvCxnSpPr/>
            <p:nvPr/>
          </p:nvCxnSpPr>
          <p:spPr>
            <a:xfrm flipV="1">
              <a:off x="11758" y="6289"/>
              <a:ext cx="0" cy="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8697" y="6529"/>
              <a:ext cx="306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056" y="6218"/>
              <a:ext cx="8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CP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89685" y="4450715"/>
            <a:ext cx="3484880" cy="1700530"/>
            <a:chOff x="11390" y="6502"/>
            <a:chExt cx="5488" cy="2678"/>
          </a:xfrm>
        </p:grpSpPr>
        <p:grpSp>
          <p:nvGrpSpPr>
            <p:cNvPr id="47" name="Group 5"/>
            <p:cNvGrpSpPr/>
            <p:nvPr/>
          </p:nvGrpSpPr>
          <p:grpSpPr>
            <a:xfrm>
              <a:off x="13091" y="7140"/>
              <a:ext cx="2195" cy="213"/>
              <a:chOff x="1716" y="2419"/>
              <a:chExt cx="668" cy="92"/>
            </a:xfrm>
          </p:grpSpPr>
          <p:sp>
            <p:nvSpPr>
              <p:cNvPr id="43065" name="Arc 6"/>
              <p:cNvSpPr/>
              <p:nvPr/>
            </p:nvSpPr>
            <p:spPr>
              <a:xfrm rot="5405860" flipH="1">
                <a:off x="1973" y="2162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6" name="Freeform 7"/>
              <p:cNvSpPr/>
              <p:nvPr/>
            </p:nvSpPr>
            <p:spPr>
              <a:xfrm rot="-9177385">
                <a:off x="2309" y="2472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2" name="Text Box 8"/>
            <p:cNvSpPr txBox="1"/>
            <p:nvPr/>
          </p:nvSpPr>
          <p:spPr>
            <a:xfrm>
              <a:off x="13540" y="6502"/>
              <a:ext cx="1163" cy="56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48" name="Group 9"/>
            <p:cNvGrpSpPr/>
            <p:nvPr/>
          </p:nvGrpSpPr>
          <p:grpSpPr>
            <a:xfrm>
              <a:off x="13157" y="8224"/>
              <a:ext cx="2012" cy="233"/>
              <a:chOff x="2212" y="2302"/>
              <a:chExt cx="668" cy="92"/>
            </a:xfrm>
          </p:grpSpPr>
          <p:sp>
            <p:nvSpPr>
              <p:cNvPr id="43063" name="Arc 10"/>
              <p:cNvSpPr/>
              <p:nvPr/>
            </p:nvSpPr>
            <p:spPr>
              <a:xfrm rot="5405860" flipV="1">
                <a:off x="2531" y="2045"/>
                <a:ext cx="92" cy="6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40674" fill="none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</a:path>
                  <a:path w="21600" h="40674" stroke="0">
                    <a:moveTo>
                      <a:pt x="9546" y="0"/>
                    </a:moveTo>
                    <a:cubicBezTo>
                      <a:pt x="16926" y="3636"/>
                      <a:pt x="21600" y="11149"/>
                      <a:pt x="21600" y="19376"/>
                    </a:cubicBezTo>
                    <a:cubicBezTo>
                      <a:pt x="21600" y="29917"/>
                      <a:pt x="13991" y="38918"/>
                      <a:pt x="3597" y="40674"/>
                    </a:cubicBezTo>
                    <a:lnTo>
                      <a:pt x="0" y="19376"/>
                    </a:lnTo>
                    <a:lnTo>
                      <a:pt x="9546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4" name="Freeform 11"/>
              <p:cNvSpPr/>
              <p:nvPr/>
            </p:nvSpPr>
            <p:spPr>
              <a:xfrm rot="-9177385" flipH="1" flipV="1">
                <a:off x="2212" y="2318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36" name="Text Box 12"/>
            <p:cNvSpPr txBox="1"/>
            <p:nvPr/>
          </p:nvSpPr>
          <p:spPr>
            <a:xfrm>
              <a:off x="13753" y="8616"/>
              <a:ext cx="998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grpSp>
          <p:nvGrpSpPr>
            <p:cNvPr id="49" name="Group 13"/>
            <p:cNvGrpSpPr/>
            <p:nvPr/>
          </p:nvGrpSpPr>
          <p:grpSpPr>
            <a:xfrm>
              <a:off x="12365" y="7542"/>
              <a:ext cx="402" cy="425"/>
              <a:chOff x="678" y="3210"/>
              <a:chExt cx="161" cy="170"/>
            </a:xfrm>
          </p:grpSpPr>
          <p:sp>
            <p:nvSpPr>
              <p:cNvPr id="43061" name="Freeform 14"/>
              <p:cNvSpPr/>
              <p:nvPr/>
            </p:nvSpPr>
            <p:spPr>
              <a:xfrm rot="147644" flipH="1" flipV="1">
                <a:off x="752" y="3210"/>
                <a:ext cx="75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2" name="Arc 15"/>
              <p:cNvSpPr/>
              <p:nvPr/>
            </p:nvSpPr>
            <p:spPr>
              <a:xfrm rot="2200598" flipH="1">
                <a:off x="678" y="3230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2240" name="Text Box 16"/>
            <p:cNvSpPr txBox="1"/>
            <p:nvPr/>
          </p:nvSpPr>
          <p:spPr>
            <a:xfrm>
              <a:off x="11390" y="7605"/>
              <a:ext cx="836" cy="56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D=0</a:t>
              </a:r>
            </a:p>
          </p:txBody>
        </p:sp>
        <p:sp>
          <p:nvSpPr>
            <p:cNvPr id="692241" name="Text Box 17"/>
            <p:cNvSpPr txBox="1"/>
            <p:nvPr/>
          </p:nvSpPr>
          <p:spPr>
            <a:xfrm>
              <a:off x="15956" y="7520"/>
              <a:ext cx="922" cy="56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latin typeface="等线" panose="02010600030101010101" charset="-122"/>
                  <a:ea typeface="等线" panose="02010600030101010101" charset="-122"/>
                </a:rPr>
                <a:t>D=1</a:t>
              </a:r>
            </a:p>
          </p:txBody>
        </p:sp>
        <p:grpSp>
          <p:nvGrpSpPr>
            <p:cNvPr id="50" name="Group 18"/>
            <p:cNvGrpSpPr/>
            <p:nvPr/>
          </p:nvGrpSpPr>
          <p:grpSpPr>
            <a:xfrm>
              <a:off x="15482" y="7542"/>
              <a:ext cx="403" cy="428"/>
              <a:chOff x="3702" y="2812"/>
              <a:chExt cx="161" cy="171"/>
            </a:xfrm>
          </p:grpSpPr>
          <p:sp>
            <p:nvSpPr>
              <p:cNvPr id="43059" name="Freeform 19"/>
              <p:cNvSpPr/>
              <p:nvPr/>
            </p:nvSpPr>
            <p:spPr>
              <a:xfrm rot="70416">
                <a:off x="3716" y="2960"/>
                <a:ext cx="74" cy="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1530" h="570">
                    <a:moveTo>
                      <a:pt x="1530" y="0"/>
                    </a:moveTo>
                    <a:lnTo>
                      <a:pt x="1530" y="570"/>
                    </a:lnTo>
                    <a:lnTo>
                      <a:pt x="0" y="225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60" name="Arc 20"/>
              <p:cNvSpPr/>
              <p:nvPr/>
            </p:nvSpPr>
            <p:spPr>
              <a:xfrm rot="2123370" flipV="1">
                <a:off x="3702" y="2812"/>
                <a:ext cx="161" cy="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42974" h="40088" fill="none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</a:path>
                  <a:path w="42974" h="40088" stroke="0">
                    <a:moveTo>
                      <a:pt x="32543" y="-1"/>
                    </a:moveTo>
                    <a:cubicBezTo>
                      <a:pt x="39017" y="3911"/>
                      <a:pt x="42974" y="10924"/>
                      <a:pt x="42974" y="18488"/>
                    </a:cubicBezTo>
                    <a:cubicBezTo>
                      <a:pt x="42974" y="30417"/>
                      <a:pt x="33303" y="40088"/>
                      <a:pt x="21374" y="40088"/>
                    </a:cubicBezTo>
                    <a:cubicBezTo>
                      <a:pt x="10647" y="40088"/>
                      <a:pt x="1546" y="32216"/>
                      <a:pt x="-1" y="21602"/>
                    </a:cubicBezTo>
                    <a:lnTo>
                      <a:pt x="21374" y="18488"/>
                    </a:lnTo>
                    <a:lnTo>
                      <a:pt x="32543" y="-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671" y="7426"/>
              <a:ext cx="2785" cy="714"/>
              <a:chOff x="8218967" y="5458047"/>
              <a:chExt cx="1768548" cy="453655"/>
            </a:xfrm>
          </p:grpSpPr>
          <p:sp>
            <p:nvSpPr>
              <p:cNvPr id="52" name="流程图: 接点 7"/>
              <p:cNvSpPr/>
              <p:nvPr/>
            </p:nvSpPr>
            <p:spPr>
              <a:xfrm>
                <a:off x="8218967" y="5465135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流程图: 接点 25"/>
              <p:cNvSpPr/>
              <p:nvPr/>
            </p:nvSpPr>
            <p:spPr>
              <a:xfrm>
                <a:off x="9509049" y="5458047"/>
                <a:ext cx="478466" cy="446567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2513CB"/>
                  </a:solidFill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2054225" y="5094605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0/</a:t>
            </a:r>
            <a:r>
              <a:rPr lang="en-US" altLang="zh-CN" b="1">
                <a:solidFill>
                  <a:srgbClr val="3438F6"/>
                </a:solidFill>
              </a:rPr>
              <a:t>Z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73755" y="5090795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1/</a:t>
            </a:r>
            <a:r>
              <a:rPr lang="en-US" altLang="zh-CN" b="1">
                <a:solidFill>
                  <a:srgbClr val="3438F6"/>
                </a:solidFill>
              </a:rPr>
              <a:t>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第一部分</a:t>
            </a:r>
            <a:r>
              <a:rPr lang="zh-CN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973455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  <p:sp>
        <p:nvSpPr>
          <p:cNvPr id="23554" name="AutoShape 2"/>
          <p:cNvSpPr/>
          <p:nvPr/>
        </p:nvSpPr>
        <p:spPr>
          <a:xfrm>
            <a:off x="2028825" y="2216785"/>
            <a:ext cx="2655888" cy="297180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>
              <a:latin typeface="+mn-ea"/>
            </a:endParaRPr>
          </a:p>
        </p:txBody>
      </p:sp>
      <p:sp>
        <p:nvSpPr>
          <p:cNvPr id="23555" name="AutoShape 7"/>
          <p:cNvSpPr/>
          <p:nvPr/>
        </p:nvSpPr>
        <p:spPr>
          <a:xfrm>
            <a:off x="6795135" y="2724150"/>
            <a:ext cx="2071688" cy="1620838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>
              <a:latin typeface="+mn-ea"/>
            </a:endParaRPr>
          </a:p>
        </p:txBody>
      </p:sp>
      <p:graphicFrame>
        <p:nvGraphicFramePr>
          <p:cNvPr id="23556" name="Object 9"/>
          <p:cNvGraphicFramePr>
            <a:graphicFrameLocks noChangeAspect="1"/>
          </p:cNvGraphicFramePr>
          <p:nvPr/>
        </p:nvGraphicFramePr>
        <p:xfrm>
          <a:off x="2165350" y="2363788"/>
          <a:ext cx="238252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r:id="rId4" imgW="1685925" imgH="1895475" progId="Word.Picture.8">
                  <p:embed/>
                </p:oleObj>
              </mc:Choice>
              <mc:Fallback>
                <p:oleObj r:id="rId4" imgW="1685925" imgH="1895475" progId="Word.Picture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350" y="2363788"/>
                        <a:ext cx="2382520" cy="2673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93" name="AutoShape 25"/>
          <p:cNvSpPr/>
          <p:nvPr/>
        </p:nvSpPr>
        <p:spPr>
          <a:xfrm>
            <a:off x="1746250" y="5282565"/>
            <a:ext cx="3606800" cy="457200"/>
          </a:xfrm>
          <a:prstGeom prst="roundRect">
            <a:avLst>
              <a:gd name="adj" fmla="val 16667"/>
            </a:avLst>
          </a:prstGeom>
          <a:noFill/>
          <a:ln w="38100" cap="flat" cmpd="sng">
            <a:noFill/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200" dirty="0">
                <a:latin typeface="+mn-ea"/>
              </a:rPr>
              <a:t>由两个与非门通过反馈构成</a:t>
            </a:r>
          </a:p>
        </p:txBody>
      </p:sp>
      <p:grpSp>
        <p:nvGrpSpPr>
          <p:cNvPr id="4" name="Group 37"/>
          <p:cNvGrpSpPr/>
          <p:nvPr/>
        </p:nvGrpSpPr>
        <p:grpSpPr>
          <a:xfrm>
            <a:off x="6327458" y="2565400"/>
            <a:ext cx="1801812" cy="1938338"/>
            <a:chOff x="3877" y="1634"/>
            <a:chExt cx="1135" cy="1221"/>
          </a:xfrm>
        </p:grpSpPr>
        <p:graphicFrame>
          <p:nvGraphicFramePr>
            <p:cNvPr id="23563" name="Object 11"/>
            <p:cNvGraphicFramePr>
              <a:graphicFrameLocks noChangeAspect="1"/>
            </p:cNvGraphicFramePr>
            <p:nvPr/>
          </p:nvGraphicFramePr>
          <p:xfrm>
            <a:off x="3877" y="1634"/>
            <a:ext cx="1135" cy="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r:id="rId6" imgW="1200785" imgH="828040" progId="Word.Picture.8">
                    <p:embed/>
                  </p:oleObj>
                </mc:Choice>
                <mc:Fallback>
                  <p:oleObj r:id="rId6" imgW="1200785" imgH="828040" progId="Word.Picture.8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77" y="1634"/>
                          <a:ext cx="1135" cy="7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4" name="Rectangle 26"/>
            <p:cNvSpPr/>
            <p:nvPr/>
          </p:nvSpPr>
          <p:spPr>
            <a:xfrm>
              <a:off x="3923" y="2567"/>
              <a:ext cx="916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200" b="1" dirty="0">
                  <a:solidFill>
                    <a:srgbClr val="000099"/>
                  </a:solidFill>
                  <a:latin typeface="+mn-ea"/>
                  <a:cs typeface="+mn-ea"/>
                </a:rPr>
                <a:t>逻辑符号</a:t>
              </a:r>
              <a:r>
                <a:rPr lang="zh-CN" altLang="en-US" sz="2400" b="1" dirty="0">
                  <a:latin typeface="+mn-ea"/>
                  <a:cs typeface="+mn-ea"/>
                </a:rPr>
                <a:t> </a:t>
              </a:r>
            </a:p>
          </p:txBody>
        </p:sp>
      </p:grpSp>
      <p:sp>
        <p:nvSpPr>
          <p:cNvPr id="23560" name="Rectangle 27"/>
          <p:cNvSpPr/>
          <p:nvPr/>
        </p:nvSpPr>
        <p:spPr>
          <a:xfrm>
            <a:off x="857568" y="1595438"/>
            <a:ext cx="3159125" cy="42989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  <a:cs typeface="+mn-ea"/>
              </a:rPr>
              <a:t>1)</a:t>
            </a:r>
            <a:r>
              <a:rPr lang="zh-CN" altLang="en-US" sz="2200" b="1" dirty="0">
                <a:latin typeface="+mn-ea"/>
                <a:cs typeface="+mn-ea"/>
              </a:rPr>
              <a:t>电路结构与逻辑符号</a:t>
            </a:r>
          </a:p>
        </p:txBody>
      </p:sp>
      <p:sp>
        <p:nvSpPr>
          <p:cNvPr id="672796" name="AutoShape 28"/>
          <p:cNvSpPr/>
          <p:nvPr/>
        </p:nvSpPr>
        <p:spPr>
          <a:xfrm>
            <a:off x="1702118" y="5833745"/>
            <a:ext cx="7641174" cy="495300"/>
          </a:xfrm>
          <a:prstGeom prst="roundRect">
            <a:avLst>
              <a:gd name="adj" fmla="val 16667"/>
            </a:avLst>
          </a:prstGeom>
          <a:noFill/>
          <a:ln w="38100" cap="flat" cmpd="sng">
            <a:noFill/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200" dirty="0">
                <a:latin typeface="+mn-ea"/>
                <a:cs typeface="+mn-ea"/>
              </a:rPr>
              <a:t>以</a:t>
            </a:r>
            <a:r>
              <a:rPr lang="en-US" altLang="zh-CN" sz="2200" dirty="0">
                <a:latin typeface="+mn-ea"/>
                <a:cs typeface="+mn-ea"/>
              </a:rPr>
              <a:t>Q</a:t>
            </a:r>
            <a:r>
              <a:rPr lang="zh-CN" altLang="en-US" sz="2200" dirty="0">
                <a:latin typeface="+mn-ea"/>
                <a:cs typeface="+mn-ea"/>
              </a:rPr>
              <a:t>端的状态表示触发器状态：</a:t>
            </a:r>
            <a:r>
              <a:rPr lang="en-US" altLang="zh-CN" sz="2200" dirty="0">
                <a:latin typeface="+mn-ea"/>
                <a:cs typeface="+mn-ea"/>
              </a:rPr>
              <a:t>Q =1:</a:t>
            </a:r>
            <a:r>
              <a:rPr lang="zh-CN" altLang="en-US" sz="2200" dirty="0">
                <a:latin typeface="+mn-ea"/>
                <a:cs typeface="+mn-ea"/>
              </a:rPr>
              <a:t>为状态</a:t>
            </a:r>
            <a:r>
              <a:rPr lang="en-US" altLang="zh-CN" sz="2200" dirty="0">
                <a:latin typeface="+mn-ea"/>
                <a:cs typeface="+mn-ea"/>
              </a:rPr>
              <a:t>1, Q =0:</a:t>
            </a:r>
            <a:r>
              <a:rPr lang="zh-CN" altLang="en-US" sz="2200" dirty="0">
                <a:latin typeface="+mn-ea"/>
                <a:cs typeface="+mn-ea"/>
              </a:rPr>
              <a:t>为状态</a:t>
            </a:r>
            <a:r>
              <a:rPr lang="en-US" altLang="zh-CN" sz="2200" dirty="0">
                <a:latin typeface="+mn-ea"/>
                <a:cs typeface="+mn-ea"/>
              </a:rPr>
              <a:t>0</a:t>
            </a:r>
          </a:p>
        </p:txBody>
      </p:sp>
      <p:sp>
        <p:nvSpPr>
          <p:cNvPr id="13" name="AutoShape 28"/>
          <p:cNvSpPr/>
          <p:nvPr/>
        </p:nvSpPr>
        <p:spPr>
          <a:xfrm>
            <a:off x="6309288" y="5001407"/>
            <a:ext cx="4346990" cy="495300"/>
          </a:xfrm>
          <a:prstGeom prst="roundRect">
            <a:avLst>
              <a:gd name="adj" fmla="val 16667"/>
            </a:avLst>
          </a:prstGeom>
          <a:noFill/>
          <a:ln w="38100" cap="flat" cmpd="sng">
            <a:noFill/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200" dirty="0" smtClean="0">
                <a:latin typeface="+mn-ea"/>
                <a:cs typeface="+mn-ea"/>
              </a:rPr>
              <a:t>输入端的小圆圈表示低电平有效</a:t>
            </a:r>
            <a:endParaRPr lang="en-US" altLang="zh-CN" sz="2200" dirty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7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93" grpId="0" bldLvl="0"/>
      <p:bldP spid="672796" grpId="0" bldLvl="0"/>
      <p:bldP spid="13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4578" name="Rectangle 2"/>
          <p:cNvSpPr/>
          <p:nvPr/>
        </p:nvSpPr>
        <p:spPr>
          <a:xfrm>
            <a:off x="5495925" y="960120"/>
            <a:ext cx="4211638" cy="4270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2)</a:t>
            </a:r>
            <a:r>
              <a:rPr lang="zh-CN" altLang="en-US" sz="2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工作原理分析 </a:t>
            </a:r>
            <a:r>
              <a:rPr lang="en-US" altLang="zh-CN" sz="2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四种情况</a:t>
            </a:r>
            <a:r>
              <a:rPr lang="en-US" altLang="zh-CN" sz="2200" b="1" dirty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24579" name="AutoShape 3"/>
          <p:cNvSpPr/>
          <p:nvPr/>
        </p:nvSpPr>
        <p:spPr>
          <a:xfrm>
            <a:off x="1588453" y="1908493"/>
            <a:ext cx="2655887" cy="297180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721803" y="2050415"/>
          <a:ext cx="23685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r:id="rId4" imgW="1676400" imgH="1913890" progId="Word.Picture.8">
                  <p:embed/>
                </p:oleObj>
              </mc:Choice>
              <mc:Fallback>
                <p:oleObj r:id="rId4" imgW="1676400" imgH="1913890" progId="Word.Picture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803" y="2050415"/>
                        <a:ext cx="2368550" cy="2698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3797" name="Oval 5"/>
          <p:cNvSpPr/>
          <p:nvPr/>
        </p:nvSpPr>
        <p:spPr>
          <a:xfrm>
            <a:off x="2129790" y="1989773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673798" name="Oval 6"/>
          <p:cNvSpPr/>
          <p:nvPr/>
        </p:nvSpPr>
        <p:spPr>
          <a:xfrm>
            <a:off x="2128203" y="443484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grpSp>
        <p:nvGrpSpPr>
          <p:cNvPr id="4" name="Group 7"/>
          <p:cNvGrpSpPr/>
          <p:nvPr/>
        </p:nvGrpSpPr>
        <p:grpSpPr>
          <a:xfrm>
            <a:off x="5323840" y="1915478"/>
            <a:ext cx="2655888" cy="2971800"/>
            <a:chOff x="612" y="2784"/>
            <a:chExt cx="1673" cy="1872"/>
          </a:xfrm>
        </p:grpSpPr>
        <p:sp>
          <p:nvSpPr>
            <p:cNvPr id="24624" name="AutoShape 8"/>
            <p:cNvSpPr/>
            <p:nvPr/>
          </p:nvSpPr>
          <p:spPr>
            <a:xfrm>
              <a:off x="612" y="2784"/>
              <a:ext cx="1673" cy="18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graphicFrame>
          <p:nvGraphicFramePr>
            <p:cNvPr id="24625" name="Object 9"/>
            <p:cNvGraphicFramePr>
              <a:graphicFrameLocks noChangeAspect="1"/>
            </p:cNvGraphicFramePr>
            <p:nvPr/>
          </p:nvGraphicFramePr>
          <p:xfrm>
            <a:off x="681" y="2840"/>
            <a:ext cx="1491" cy="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0" r:id="rId6" imgW="1676400" imgH="1913890" progId="Word.Picture.8">
                    <p:embed/>
                  </p:oleObj>
                </mc:Choice>
                <mc:Fallback>
                  <p:oleObj r:id="rId6" imgW="1676400" imgH="1913890" progId="Word.Picture.8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1" y="2840"/>
                          <a:ext cx="1491" cy="17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"/>
          <p:cNvGrpSpPr/>
          <p:nvPr/>
        </p:nvGrpSpPr>
        <p:grpSpPr>
          <a:xfrm>
            <a:off x="6044565" y="2815590"/>
            <a:ext cx="1214438" cy="1304925"/>
            <a:chOff x="3078" y="2242"/>
            <a:chExt cx="546" cy="599"/>
          </a:xfrm>
        </p:grpSpPr>
        <p:sp>
          <p:nvSpPr>
            <p:cNvPr id="24620" name="Line 11"/>
            <p:cNvSpPr/>
            <p:nvPr/>
          </p:nvSpPr>
          <p:spPr>
            <a:xfrm flipV="1">
              <a:off x="3078" y="2243"/>
              <a:ext cx="1" cy="118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21" name="Line 12"/>
            <p:cNvSpPr/>
            <p:nvPr/>
          </p:nvSpPr>
          <p:spPr>
            <a:xfrm flipH="1" flipV="1">
              <a:off x="3078" y="2358"/>
              <a:ext cx="546" cy="316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22" name="Line 13"/>
            <p:cNvSpPr/>
            <p:nvPr/>
          </p:nvSpPr>
          <p:spPr>
            <a:xfrm>
              <a:off x="3079" y="2242"/>
              <a:ext cx="152" cy="0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23" name="Line 14"/>
            <p:cNvSpPr/>
            <p:nvPr/>
          </p:nvSpPr>
          <p:spPr>
            <a:xfrm flipV="1">
              <a:off x="3624" y="2672"/>
              <a:ext cx="0" cy="169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16"/>
          <p:cNvGrpSpPr/>
          <p:nvPr/>
        </p:nvGrpSpPr>
        <p:grpSpPr>
          <a:xfrm>
            <a:off x="2309178" y="2634615"/>
            <a:ext cx="1214437" cy="1349375"/>
            <a:chOff x="4014" y="3219"/>
            <a:chExt cx="544" cy="596"/>
          </a:xfrm>
        </p:grpSpPr>
        <p:sp>
          <p:nvSpPr>
            <p:cNvPr id="24616" name="Line 17"/>
            <p:cNvSpPr/>
            <p:nvPr/>
          </p:nvSpPr>
          <p:spPr>
            <a:xfrm flipH="1">
              <a:off x="4014" y="3379"/>
              <a:ext cx="544" cy="314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7" name="Line 18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8" name="Line 19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9" name="Line 20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22"/>
          <p:cNvGrpSpPr/>
          <p:nvPr/>
        </p:nvGrpSpPr>
        <p:grpSpPr>
          <a:xfrm>
            <a:off x="2353628" y="2860040"/>
            <a:ext cx="1169987" cy="1304925"/>
            <a:chOff x="3078" y="2242"/>
            <a:chExt cx="546" cy="599"/>
          </a:xfrm>
        </p:grpSpPr>
        <p:sp>
          <p:nvSpPr>
            <p:cNvPr id="24612" name="Line 23"/>
            <p:cNvSpPr/>
            <p:nvPr/>
          </p:nvSpPr>
          <p:spPr>
            <a:xfrm flipV="1">
              <a:off x="3078" y="2243"/>
              <a:ext cx="1" cy="118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3" name="Line 24"/>
            <p:cNvSpPr/>
            <p:nvPr/>
          </p:nvSpPr>
          <p:spPr>
            <a:xfrm flipH="1" flipV="1">
              <a:off x="3078" y="2358"/>
              <a:ext cx="546" cy="316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4" name="Line 25"/>
            <p:cNvSpPr/>
            <p:nvPr/>
          </p:nvSpPr>
          <p:spPr>
            <a:xfrm>
              <a:off x="3079" y="2242"/>
              <a:ext cx="152" cy="0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5" name="Line 26"/>
            <p:cNvSpPr/>
            <p:nvPr/>
          </p:nvSpPr>
          <p:spPr>
            <a:xfrm flipV="1">
              <a:off x="3624" y="2672"/>
              <a:ext cx="0" cy="169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29"/>
          <p:cNvGrpSpPr/>
          <p:nvPr/>
        </p:nvGrpSpPr>
        <p:grpSpPr>
          <a:xfrm>
            <a:off x="6044565" y="2590165"/>
            <a:ext cx="1214438" cy="1349375"/>
            <a:chOff x="4014" y="3219"/>
            <a:chExt cx="544" cy="596"/>
          </a:xfrm>
        </p:grpSpPr>
        <p:sp>
          <p:nvSpPr>
            <p:cNvPr id="24608" name="Line 30"/>
            <p:cNvSpPr/>
            <p:nvPr/>
          </p:nvSpPr>
          <p:spPr>
            <a:xfrm flipH="1">
              <a:off x="4014" y="3379"/>
              <a:ext cx="544" cy="314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09" name="Line 31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0" name="Line 32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611" name="Line 33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73828" name="Oval 36"/>
          <p:cNvSpPr/>
          <p:nvPr/>
        </p:nvSpPr>
        <p:spPr>
          <a:xfrm>
            <a:off x="5823585" y="195992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673829" name="Oval 37"/>
          <p:cNvSpPr/>
          <p:nvPr/>
        </p:nvSpPr>
        <p:spPr>
          <a:xfrm>
            <a:off x="5819140" y="443484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93253" y="2045531"/>
            <a:ext cx="2318360" cy="3551359"/>
            <a:chOff x="1893253" y="2045531"/>
            <a:chExt cx="2318360" cy="3551359"/>
          </a:xfrm>
        </p:grpSpPr>
        <p:sp>
          <p:nvSpPr>
            <p:cNvPr id="673807" name="Oval 15"/>
            <p:cNvSpPr/>
            <p:nvPr/>
          </p:nvSpPr>
          <p:spPr>
            <a:xfrm>
              <a:off x="3786188" y="2045531"/>
              <a:ext cx="406400" cy="414338"/>
            </a:xfrm>
            <a:prstGeom prst="ellipse">
              <a:avLst/>
            </a:prstGeom>
            <a:solidFill>
              <a:srgbClr val="0099FF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673813" name="Oval 21"/>
            <p:cNvSpPr/>
            <p:nvPr/>
          </p:nvSpPr>
          <p:spPr>
            <a:xfrm>
              <a:off x="3805213" y="4419576"/>
              <a:ext cx="406400" cy="414337"/>
            </a:xfrm>
            <a:prstGeom prst="ellipse">
              <a:avLst/>
            </a:prstGeom>
            <a:solidFill>
              <a:srgbClr val="CC660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  <p:grpSp>
          <p:nvGrpSpPr>
            <p:cNvPr id="9" name="Group 38"/>
            <p:cNvGrpSpPr/>
            <p:nvPr/>
          </p:nvGrpSpPr>
          <p:grpSpPr>
            <a:xfrm>
              <a:off x="1893253" y="5130165"/>
              <a:ext cx="2189162" cy="466725"/>
              <a:chOff x="1405" y="3498"/>
              <a:chExt cx="1379" cy="294"/>
            </a:xfrm>
          </p:grpSpPr>
          <p:sp>
            <p:nvSpPr>
              <p:cNvPr id="24606" name="Rectangle 39"/>
              <p:cNvSpPr/>
              <p:nvPr/>
            </p:nvSpPr>
            <p:spPr>
              <a:xfrm>
                <a:off x="1405" y="3498"/>
                <a:ext cx="118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原状态</a:t>
                </a:r>
              </a:p>
            </p:txBody>
          </p:sp>
          <p:graphicFrame>
            <p:nvGraphicFramePr>
              <p:cNvPr id="24607" name="Object 40"/>
              <p:cNvGraphicFramePr>
                <a:graphicFrameLocks noChangeAspect="1"/>
              </p:cNvGraphicFramePr>
              <p:nvPr/>
            </p:nvGraphicFramePr>
            <p:xfrm>
              <a:off x="2064" y="3552"/>
              <a:ext cx="7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1" r:id="rId8" imgW="850900" imgH="228600" progId="Equation.3">
                      <p:embed/>
                    </p:oleObj>
                  </mc:Choice>
                  <mc:Fallback>
                    <p:oleObj r:id="rId8" imgW="850900" imgH="228600" progId="Equation.3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064" y="3552"/>
                            <a:ext cx="720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" name="组合 12"/>
          <p:cNvGrpSpPr/>
          <p:nvPr/>
        </p:nvGrpSpPr>
        <p:grpSpPr>
          <a:xfrm>
            <a:off x="5550853" y="1977635"/>
            <a:ext cx="2522660" cy="3619255"/>
            <a:chOff x="5550853" y="1977635"/>
            <a:chExt cx="2522660" cy="3619255"/>
          </a:xfrm>
        </p:grpSpPr>
        <p:sp>
          <p:nvSpPr>
            <p:cNvPr id="673820" name="Oval 28"/>
            <p:cNvSpPr/>
            <p:nvPr/>
          </p:nvSpPr>
          <p:spPr>
            <a:xfrm>
              <a:off x="7577773" y="1977635"/>
              <a:ext cx="406400" cy="414338"/>
            </a:xfrm>
            <a:prstGeom prst="ellipse">
              <a:avLst/>
            </a:prstGeom>
            <a:solidFill>
              <a:srgbClr val="0099FF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673826" name="Oval 34"/>
            <p:cNvSpPr/>
            <p:nvPr/>
          </p:nvSpPr>
          <p:spPr>
            <a:xfrm>
              <a:off x="7667113" y="4407853"/>
              <a:ext cx="406400" cy="414337"/>
            </a:xfrm>
            <a:prstGeom prst="ellipse">
              <a:avLst/>
            </a:prstGeom>
            <a:solidFill>
              <a:srgbClr val="CC660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grpSp>
          <p:nvGrpSpPr>
            <p:cNvPr id="10" name="Group 41"/>
            <p:cNvGrpSpPr/>
            <p:nvPr/>
          </p:nvGrpSpPr>
          <p:grpSpPr>
            <a:xfrm>
              <a:off x="5550853" y="5139690"/>
              <a:ext cx="2209800" cy="457200"/>
              <a:chOff x="3558" y="3074"/>
              <a:chExt cx="1392" cy="288"/>
            </a:xfrm>
          </p:grpSpPr>
          <p:sp>
            <p:nvSpPr>
              <p:cNvPr id="24604" name="Rectangle 42"/>
              <p:cNvSpPr/>
              <p:nvPr/>
            </p:nvSpPr>
            <p:spPr>
              <a:xfrm>
                <a:off x="3558" y="3074"/>
                <a:ext cx="1187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原状态</a:t>
                </a:r>
              </a:p>
            </p:txBody>
          </p:sp>
          <p:graphicFrame>
            <p:nvGraphicFramePr>
              <p:cNvPr id="24605" name="Object 43"/>
              <p:cNvGraphicFramePr>
                <a:graphicFrameLocks noChangeAspect="1"/>
              </p:cNvGraphicFramePr>
              <p:nvPr/>
            </p:nvGraphicFramePr>
            <p:xfrm>
              <a:off x="4230" y="3122"/>
              <a:ext cx="72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2" r:id="rId10" imgW="850900" imgH="228600" progId="Equation.3">
                      <p:embed/>
                    </p:oleObj>
                  </mc:Choice>
                  <mc:Fallback>
                    <p:oleObj r:id="rId10" imgW="850900" imgH="228600" progId="Equation.3">
                      <p:embed/>
                      <p:pic>
                        <p:nvPicPr>
                          <p:cNvPr id="0" name="图片 307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230" y="3122"/>
                            <a:ext cx="720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1" name="Group 52"/>
          <p:cNvGrpSpPr/>
          <p:nvPr/>
        </p:nvGrpSpPr>
        <p:grpSpPr>
          <a:xfrm>
            <a:off x="851853" y="5836920"/>
            <a:ext cx="8758237" cy="457200"/>
            <a:chOff x="130" y="629"/>
            <a:chExt cx="5517" cy="288"/>
          </a:xfrm>
        </p:grpSpPr>
        <p:sp>
          <p:nvSpPr>
            <p:cNvPr id="24600" name="Rectangle 53"/>
            <p:cNvSpPr/>
            <p:nvPr/>
          </p:nvSpPr>
          <p:spPr>
            <a:xfrm>
              <a:off x="130" y="629"/>
              <a:ext cx="551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触发器保持：当  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=1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； 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=1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，触发器保持原来的状态不变</a:t>
              </a:r>
            </a:p>
          </p:txBody>
        </p:sp>
        <p:grpSp>
          <p:nvGrpSpPr>
            <p:cNvPr id="24601" name="Group 54"/>
            <p:cNvGrpSpPr/>
            <p:nvPr/>
          </p:nvGrpSpPr>
          <p:grpSpPr>
            <a:xfrm>
              <a:off x="1835" y="641"/>
              <a:ext cx="686" cy="247"/>
              <a:chOff x="1835" y="641"/>
              <a:chExt cx="686" cy="247"/>
            </a:xfrm>
          </p:grpSpPr>
          <p:graphicFrame>
            <p:nvGraphicFramePr>
              <p:cNvPr id="24602" name="Object 55"/>
              <p:cNvGraphicFramePr>
                <a:graphicFrameLocks noChangeAspect="1"/>
              </p:cNvGraphicFramePr>
              <p:nvPr/>
            </p:nvGraphicFramePr>
            <p:xfrm>
              <a:off x="1835" y="657"/>
              <a:ext cx="227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3" r:id="rId12" imgW="190500" imgH="190500" progId="Equation.3">
                      <p:embed/>
                    </p:oleObj>
                  </mc:Choice>
                  <mc:Fallback>
                    <p:oleObj r:id="rId12" imgW="190500" imgH="190500" progId="Equation.3">
                      <p:embed/>
                      <p:pic>
                        <p:nvPicPr>
                          <p:cNvPr id="0" name="图片 3076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835" y="657"/>
                            <a:ext cx="227" cy="2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03" name="Object 56"/>
              <p:cNvGraphicFramePr>
                <a:graphicFrameLocks noChangeAspect="1"/>
              </p:cNvGraphicFramePr>
              <p:nvPr/>
            </p:nvGraphicFramePr>
            <p:xfrm>
              <a:off x="2297" y="641"/>
              <a:ext cx="224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4" r:id="rId14" imgW="215900" imgH="190500" progId="Equation.3">
                      <p:embed/>
                    </p:oleObj>
                  </mc:Choice>
                  <mc:Fallback>
                    <p:oleObj r:id="rId14" imgW="215900" imgH="190500" progId="Equation.3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2297" y="641"/>
                            <a:ext cx="224" cy="24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2" name="文本框 11"/>
          <p:cNvSpPr txBox="1"/>
          <p:nvPr/>
        </p:nvSpPr>
        <p:spPr>
          <a:xfrm>
            <a:off x="820420" y="973455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  <p:sp>
        <p:nvSpPr>
          <p:cNvPr id="673819" name="Oval 27"/>
          <p:cNvSpPr/>
          <p:nvPr/>
        </p:nvSpPr>
        <p:spPr>
          <a:xfrm>
            <a:off x="3784283" y="2043626"/>
            <a:ext cx="406400" cy="414338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673827" name="Oval 35"/>
          <p:cNvSpPr/>
          <p:nvPr/>
        </p:nvSpPr>
        <p:spPr>
          <a:xfrm>
            <a:off x="7575872" y="1987453"/>
            <a:ext cx="406400" cy="414338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67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7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67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500"/>
                                        <p:tgtEl>
                                          <p:spTgt spid="6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500"/>
                                        <p:tgtEl>
                                          <p:spTgt spid="67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7" grpId="0" bldLvl="0" animBg="1"/>
      <p:bldP spid="673798" grpId="0" bldLvl="0" animBg="1"/>
      <p:bldP spid="673828" grpId="0" bldLvl="0" animBg="1"/>
      <p:bldP spid="673829" grpId="0" bldLvl="0" animBg="1"/>
      <p:bldP spid="673819" grpId="0" animBg="1"/>
      <p:bldP spid="67382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17584" y="193924"/>
            <a:ext cx="734238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6.2 </a:t>
            </a:r>
            <a:r>
              <a:rPr lang="zh-CN" altLang="en-US" b="0" dirty="0" smtClean="0">
                <a:solidFill>
                  <a:schemeClr val="tx1"/>
                </a:solidFill>
                <a:effectLst/>
                <a:sym typeface="+mn-ea"/>
              </a:rPr>
              <a:t>触发器结构、触发方式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5602" name="AutoShape 2"/>
          <p:cNvSpPr/>
          <p:nvPr/>
        </p:nvSpPr>
        <p:spPr>
          <a:xfrm>
            <a:off x="1570038" y="1885315"/>
            <a:ext cx="2655887" cy="2971800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1800" dirty="0"/>
          </a:p>
        </p:txBody>
      </p:sp>
      <p:graphicFrame>
        <p:nvGraphicFramePr>
          <p:cNvPr id="674819" name="Object 3"/>
          <p:cNvGraphicFramePr>
            <a:graphicFrameLocks noChangeAspect="1"/>
          </p:cNvGraphicFramePr>
          <p:nvPr/>
        </p:nvGraphicFramePr>
        <p:xfrm>
          <a:off x="1703388" y="2020253"/>
          <a:ext cx="23685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" r:id="rId4" imgW="1676400" imgH="1913890" progId="Word.Picture.8">
                  <p:embed/>
                </p:oleObj>
              </mc:Choice>
              <mc:Fallback>
                <p:oleObj r:id="rId4" imgW="1676400" imgH="1913890" progId="Word.Picture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3388" y="2020253"/>
                        <a:ext cx="2368550" cy="2698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20" name="Oval 4"/>
          <p:cNvSpPr/>
          <p:nvPr/>
        </p:nvSpPr>
        <p:spPr>
          <a:xfrm>
            <a:off x="2111375" y="1960880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74821" name="Oval 5"/>
          <p:cNvSpPr/>
          <p:nvPr/>
        </p:nvSpPr>
        <p:spPr>
          <a:xfrm>
            <a:off x="2109788" y="440467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5305425" y="1884045"/>
            <a:ext cx="2655888" cy="2971800"/>
            <a:chOff x="612" y="2784"/>
            <a:chExt cx="1673" cy="1872"/>
          </a:xfrm>
        </p:grpSpPr>
        <p:sp>
          <p:nvSpPr>
            <p:cNvPr id="25646" name="AutoShape 7"/>
            <p:cNvSpPr/>
            <p:nvPr/>
          </p:nvSpPr>
          <p:spPr>
            <a:xfrm>
              <a:off x="612" y="2784"/>
              <a:ext cx="1673" cy="18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graphicFrame>
          <p:nvGraphicFramePr>
            <p:cNvPr id="25647" name="Object 8"/>
            <p:cNvGraphicFramePr>
              <a:graphicFrameLocks noChangeAspect="1"/>
            </p:cNvGraphicFramePr>
            <p:nvPr/>
          </p:nvGraphicFramePr>
          <p:xfrm>
            <a:off x="681" y="2840"/>
            <a:ext cx="1491" cy="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2" r:id="rId6" imgW="1676400" imgH="1913890" progId="Word.Picture.8">
                    <p:embed/>
                  </p:oleObj>
                </mc:Choice>
                <mc:Fallback>
                  <p:oleObj r:id="rId6" imgW="1676400" imgH="1913890" progId="Word.Picture.8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1" y="2840"/>
                          <a:ext cx="1491" cy="17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1"/>
          <p:cNvGrpSpPr/>
          <p:nvPr/>
        </p:nvGrpSpPr>
        <p:grpSpPr>
          <a:xfrm>
            <a:off x="6026150" y="2785428"/>
            <a:ext cx="1214438" cy="1304925"/>
            <a:chOff x="3078" y="2242"/>
            <a:chExt cx="546" cy="599"/>
          </a:xfrm>
        </p:grpSpPr>
        <p:sp>
          <p:nvSpPr>
            <p:cNvPr id="25642" name="Line 12"/>
            <p:cNvSpPr/>
            <p:nvPr/>
          </p:nvSpPr>
          <p:spPr>
            <a:xfrm flipV="1">
              <a:off x="3078" y="2243"/>
              <a:ext cx="1" cy="118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43" name="Line 13"/>
            <p:cNvSpPr/>
            <p:nvPr/>
          </p:nvSpPr>
          <p:spPr>
            <a:xfrm flipH="1" flipV="1">
              <a:off x="3078" y="2358"/>
              <a:ext cx="546" cy="316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44" name="Line 14"/>
            <p:cNvSpPr/>
            <p:nvPr/>
          </p:nvSpPr>
          <p:spPr>
            <a:xfrm>
              <a:off x="3079" y="2242"/>
              <a:ext cx="152" cy="0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45" name="Line 15"/>
            <p:cNvSpPr/>
            <p:nvPr/>
          </p:nvSpPr>
          <p:spPr>
            <a:xfrm flipV="1">
              <a:off x="3624" y="2672"/>
              <a:ext cx="0" cy="169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17"/>
          <p:cNvGrpSpPr/>
          <p:nvPr/>
        </p:nvGrpSpPr>
        <p:grpSpPr>
          <a:xfrm>
            <a:off x="2290763" y="2604453"/>
            <a:ext cx="1214437" cy="1349375"/>
            <a:chOff x="4014" y="3219"/>
            <a:chExt cx="544" cy="596"/>
          </a:xfrm>
        </p:grpSpPr>
        <p:sp>
          <p:nvSpPr>
            <p:cNvPr id="25638" name="Line 18"/>
            <p:cNvSpPr/>
            <p:nvPr/>
          </p:nvSpPr>
          <p:spPr>
            <a:xfrm flipH="1">
              <a:off x="4014" y="3379"/>
              <a:ext cx="544" cy="314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9" name="Line 19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40" name="Line 20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41" name="Line 21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" name="组合 2"/>
          <p:cNvGrpSpPr/>
          <p:nvPr/>
        </p:nvGrpSpPr>
        <p:grpSpPr>
          <a:xfrm>
            <a:off x="2503488" y="1980199"/>
            <a:ext cx="1811777" cy="3480166"/>
            <a:chOff x="2503488" y="1980199"/>
            <a:chExt cx="1811777" cy="3480166"/>
          </a:xfrm>
        </p:grpSpPr>
        <p:sp>
          <p:nvSpPr>
            <p:cNvPr id="674825" name="Rectangle 9"/>
            <p:cNvSpPr/>
            <p:nvPr/>
          </p:nvSpPr>
          <p:spPr>
            <a:xfrm>
              <a:off x="2503488" y="5063490"/>
              <a:ext cx="1568450" cy="3968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000" b="1" dirty="0">
                  <a:latin typeface="+mn-ea"/>
                </a:rPr>
                <a:t>原状态</a:t>
              </a:r>
              <a:r>
                <a:rPr lang="en-US" altLang="zh-CN" sz="2000" b="1" dirty="0">
                  <a:latin typeface="+mn-ea"/>
                </a:rPr>
                <a:t>Q=1</a:t>
              </a:r>
            </a:p>
          </p:txBody>
        </p:sp>
        <p:sp>
          <p:nvSpPr>
            <p:cNvPr id="674832" name="Oval 16"/>
            <p:cNvSpPr/>
            <p:nvPr/>
          </p:nvSpPr>
          <p:spPr>
            <a:xfrm>
              <a:off x="3832836" y="1980199"/>
              <a:ext cx="406400" cy="414337"/>
            </a:xfrm>
            <a:prstGeom prst="ellipse">
              <a:avLst/>
            </a:prstGeom>
            <a:solidFill>
              <a:srgbClr val="0099FF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674838" name="Oval 22"/>
            <p:cNvSpPr/>
            <p:nvPr/>
          </p:nvSpPr>
          <p:spPr>
            <a:xfrm>
              <a:off x="3908865" y="4348577"/>
              <a:ext cx="406400" cy="414338"/>
            </a:xfrm>
            <a:prstGeom prst="ellipse">
              <a:avLst/>
            </a:prstGeom>
            <a:solidFill>
              <a:srgbClr val="CC660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0</a:t>
              </a:r>
            </a:p>
          </p:txBody>
        </p:sp>
      </p:grpSp>
      <p:grpSp>
        <p:nvGrpSpPr>
          <p:cNvPr id="7" name="Group 23"/>
          <p:cNvGrpSpPr/>
          <p:nvPr/>
        </p:nvGrpSpPr>
        <p:grpSpPr>
          <a:xfrm>
            <a:off x="2335213" y="2829878"/>
            <a:ext cx="1169987" cy="1304925"/>
            <a:chOff x="3078" y="2242"/>
            <a:chExt cx="546" cy="599"/>
          </a:xfrm>
        </p:grpSpPr>
        <p:sp>
          <p:nvSpPr>
            <p:cNvPr id="25634" name="Line 24"/>
            <p:cNvSpPr/>
            <p:nvPr/>
          </p:nvSpPr>
          <p:spPr>
            <a:xfrm flipV="1">
              <a:off x="3078" y="2243"/>
              <a:ext cx="1" cy="118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5" name="Line 25"/>
            <p:cNvSpPr/>
            <p:nvPr/>
          </p:nvSpPr>
          <p:spPr>
            <a:xfrm flipH="1" flipV="1">
              <a:off x="3078" y="2358"/>
              <a:ext cx="546" cy="316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6" name="Line 26"/>
            <p:cNvSpPr/>
            <p:nvPr/>
          </p:nvSpPr>
          <p:spPr>
            <a:xfrm>
              <a:off x="3079" y="2242"/>
              <a:ext cx="152" cy="0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7" name="Line 27"/>
            <p:cNvSpPr/>
            <p:nvPr/>
          </p:nvSpPr>
          <p:spPr>
            <a:xfrm flipV="1">
              <a:off x="3624" y="2672"/>
              <a:ext cx="0" cy="169"/>
            </a:xfrm>
            <a:prstGeom prst="line">
              <a:avLst/>
            </a:prstGeom>
            <a:ln w="57150" cap="flat" cmpd="sng">
              <a:solidFill>
                <a:srgbClr val="99FF3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74844" name="Oval 28"/>
          <p:cNvSpPr/>
          <p:nvPr/>
        </p:nvSpPr>
        <p:spPr>
          <a:xfrm>
            <a:off x="3842971" y="1980199"/>
            <a:ext cx="406400" cy="414337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74845" name="Oval 29"/>
          <p:cNvSpPr/>
          <p:nvPr/>
        </p:nvSpPr>
        <p:spPr>
          <a:xfrm>
            <a:off x="5754688" y="1929765"/>
            <a:ext cx="406400" cy="414338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sp>
        <p:nvSpPr>
          <p:cNvPr id="674846" name="Oval 30"/>
          <p:cNvSpPr/>
          <p:nvPr/>
        </p:nvSpPr>
        <p:spPr>
          <a:xfrm>
            <a:off x="5768023" y="4351338"/>
            <a:ext cx="406400" cy="414337"/>
          </a:xfrm>
          <a:prstGeom prst="ellipse">
            <a:avLst/>
          </a:prstGeom>
          <a:solidFill>
            <a:srgbClr val="0099FF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8" name="Group 32"/>
          <p:cNvGrpSpPr/>
          <p:nvPr/>
        </p:nvGrpSpPr>
        <p:grpSpPr>
          <a:xfrm>
            <a:off x="6028690" y="2566353"/>
            <a:ext cx="1214438" cy="1349375"/>
            <a:chOff x="4014" y="3219"/>
            <a:chExt cx="544" cy="596"/>
          </a:xfrm>
        </p:grpSpPr>
        <p:sp>
          <p:nvSpPr>
            <p:cNvPr id="25630" name="Line 33"/>
            <p:cNvSpPr/>
            <p:nvPr/>
          </p:nvSpPr>
          <p:spPr>
            <a:xfrm flipH="1">
              <a:off x="4014" y="3379"/>
              <a:ext cx="544" cy="314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1" name="Line 34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2" name="Line 35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633" name="Line 36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0070C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组合 9"/>
          <p:cNvGrpSpPr/>
          <p:nvPr/>
        </p:nvGrpSpPr>
        <p:grpSpPr>
          <a:xfrm>
            <a:off x="6161088" y="1947473"/>
            <a:ext cx="2032122" cy="3516127"/>
            <a:chOff x="6161088" y="1947473"/>
            <a:chExt cx="2032122" cy="3516127"/>
          </a:xfrm>
        </p:grpSpPr>
        <p:sp>
          <p:nvSpPr>
            <p:cNvPr id="674826" name="Rectangle 10"/>
            <p:cNvSpPr/>
            <p:nvPr/>
          </p:nvSpPr>
          <p:spPr>
            <a:xfrm>
              <a:off x="6161088" y="5063490"/>
              <a:ext cx="1611312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000" b="1" dirty="0">
                  <a:latin typeface="+mn-ea"/>
                </a:rPr>
                <a:t>原状态</a:t>
              </a:r>
              <a:r>
                <a:rPr lang="en-US" altLang="zh-CN" sz="2000" b="1" dirty="0">
                  <a:latin typeface="+mn-ea"/>
                </a:rPr>
                <a:t>Q=0</a:t>
              </a:r>
            </a:p>
          </p:txBody>
        </p:sp>
        <p:sp>
          <p:nvSpPr>
            <p:cNvPr id="674847" name="Oval 31"/>
            <p:cNvSpPr/>
            <p:nvPr/>
          </p:nvSpPr>
          <p:spPr>
            <a:xfrm>
              <a:off x="7740430" y="1947473"/>
              <a:ext cx="406400" cy="414337"/>
            </a:xfrm>
            <a:prstGeom prst="ellipse">
              <a:avLst/>
            </a:prstGeom>
            <a:solidFill>
              <a:srgbClr val="0099FF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674853" name="Oval 37"/>
            <p:cNvSpPr/>
            <p:nvPr/>
          </p:nvSpPr>
          <p:spPr>
            <a:xfrm>
              <a:off x="7786810" y="4380987"/>
              <a:ext cx="406400" cy="414337"/>
            </a:xfrm>
            <a:prstGeom prst="ellipse">
              <a:avLst/>
            </a:prstGeom>
            <a:solidFill>
              <a:srgbClr val="CC6600"/>
            </a:solidFill>
            <a:ln w="9525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180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1</a:t>
              </a:r>
            </a:p>
          </p:txBody>
        </p:sp>
      </p:grpSp>
      <p:sp>
        <p:nvSpPr>
          <p:cNvPr id="674854" name="Oval 38"/>
          <p:cNvSpPr/>
          <p:nvPr/>
        </p:nvSpPr>
        <p:spPr>
          <a:xfrm>
            <a:off x="7726850" y="1937117"/>
            <a:ext cx="420687" cy="419221"/>
          </a:xfrm>
          <a:prstGeom prst="ellipse">
            <a:avLst/>
          </a:prstGeom>
          <a:solidFill>
            <a:srgbClr val="CC66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674855" name="Oval 39"/>
          <p:cNvSpPr/>
          <p:nvPr/>
        </p:nvSpPr>
        <p:spPr>
          <a:xfrm>
            <a:off x="7781115" y="4376542"/>
            <a:ext cx="406400" cy="41433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</a:p>
        </p:txBody>
      </p:sp>
      <p:grpSp>
        <p:nvGrpSpPr>
          <p:cNvPr id="9" name="Group 46"/>
          <p:cNvGrpSpPr/>
          <p:nvPr/>
        </p:nvGrpSpPr>
        <p:grpSpPr>
          <a:xfrm>
            <a:off x="2110105" y="5771833"/>
            <a:ext cx="6931025" cy="406400"/>
            <a:chOff x="340" y="3793"/>
            <a:chExt cx="4366" cy="256"/>
          </a:xfrm>
        </p:grpSpPr>
        <p:sp>
          <p:nvSpPr>
            <p:cNvPr id="25626" name="Rectangle 41"/>
            <p:cNvSpPr/>
            <p:nvPr/>
          </p:nvSpPr>
          <p:spPr>
            <a:xfrm>
              <a:off x="340" y="3799"/>
              <a:ext cx="43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2473325" lvl="0" indent="-2473325" eaLnBrk="1" hangingPunct="1">
                <a:spcBef>
                  <a:spcPct val="0"/>
                </a:spcBef>
                <a:buNone/>
              </a:pPr>
              <a:r>
                <a:rPr lang="zh-CN" altLang="en-US" sz="2000" b="1" dirty="0">
                  <a:ea typeface="楷体_GB2312" pitchFamily="49" charset="-122"/>
                </a:rPr>
                <a:t>结论：当   </a:t>
              </a:r>
              <a:r>
                <a:rPr lang="en-US" altLang="zh-CN" sz="2000" b="1" dirty="0">
                  <a:ea typeface="楷体_GB2312" pitchFamily="49" charset="-122"/>
                </a:rPr>
                <a:t>=0</a:t>
              </a:r>
              <a:r>
                <a:rPr lang="zh-CN" altLang="en-US" sz="2000" b="1" dirty="0">
                  <a:ea typeface="楷体_GB2312" pitchFamily="49" charset="-122"/>
                </a:rPr>
                <a:t>；  </a:t>
              </a:r>
              <a:r>
                <a:rPr lang="en-US" altLang="zh-CN" sz="2000" b="1" dirty="0">
                  <a:ea typeface="楷体_GB2312" pitchFamily="49" charset="-122"/>
                </a:rPr>
                <a:t>=1</a:t>
              </a:r>
              <a:r>
                <a:rPr lang="zh-CN" altLang="en-US" sz="2000" b="1" dirty="0">
                  <a:ea typeface="楷体_GB2312" pitchFamily="49" charset="-122"/>
                </a:rPr>
                <a:t>，无论触发器原状态如何，都变为</a:t>
              </a:r>
              <a:r>
                <a:rPr lang="en-US" altLang="zh-CN" sz="2000" b="1" dirty="0">
                  <a:ea typeface="楷体_GB2312" pitchFamily="49" charset="-122"/>
                </a:rPr>
                <a:t>1</a:t>
              </a:r>
              <a:r>
                <a:rPr lang="zh-CN" altLang="en-US" sz="2000" b="1" dirty="0">
                  <a:ea typeface="楷体_GB2312" pitchFamily="49" charset="-122"/>
                </a:rPr>
                <a:t>态</a:t>
              </a:r>
            </a:p>
          </p:txBody>
        </p:sp>
        <p:grpSp>
          <p:nvGrpSpPr>
            <p:cNvPr id="25627" name="Group 42"/>
            <p:cNvGrpSpPr/>
            <p:nvPr/>
          </p:nvGrpSpPr>
          <p:grpSpPr>
            <a:xfrm>
              <a:off x="1111" y="3793"/>
              <a:ext cx="545" cy="250"/>
              <a:chOff x="1835" y="653"/>
              <a:chExt cx="686" cy="258"/>
            </a:xfrm>
          </p:grpSpPr>
          <p:graphicFrame>
            <p:nvGraphicFramePr>
              <p:cNvPr id="25628" name="Object 43"/>
              <p:cNvGraphicFramePr>
                <a:graphicFrameLocks noChangeAspect="1"/>
              </p:cNvGraphicFramePr>
              <p:nvPr/>
            </p:nvGraphicFramePr>
            <p:xfrm>
              <a:off x="1835" y="670"/>
              <a:ext cx="227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3" r:id="rId8" imgW="190500" imgH="190500" progId="Equation.3">
                      <p:embed/>
                    </p:oleObj>
                  </mc:Choice>
                  <mc:Fallback>
                    <p:oleObj r:id="rId8" imgW="190500" imgH="190500" progId="Equation.3">
                      <p:embed/>
                      <p:pic>
                        <p:nvPicPr>
                          <p:cNvPr id="0" name="图片 3111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835" y="670"/>
                            <a:ext cx="227" cy="23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29" name="Object 44"/>
              <p:cNvGraphicFramePr>
                <a:graphicFrameLocks noChangeAspect="1"/>
              </p:cNvGraphicFramePr>
              <p:nvPr/>
            </p:nvGraphicFramePr>
            <p:xfrm>
              <a:off x="2297" y="653"/>
              <a:ext cx="224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4" r:id="rId10" imgW="215900" imgH="190500" progId="Equation.3">
                      <p:embed/>
                    </p:oleObj>
                  </mc:Choice>
                  <mc:Fallback>
                    <p:oleObj r:id="rId10" imgW="215900" imgH="190500" progId="Equation.3">
                      <p:embed/>
                      <p:pic>
                        <p:nvPicPr>
                          <p:cNvPr id="0" name="图片 3113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297" y="653"/>
                            <a:ext cx="224" cy="2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4578" name="Rectangle 2"/>
          <p:cNvSpPr/>
          <p:nvPr/>
        </p:nvSpPr>
        <p:spPr>
          <a:xfrm>
            <a:off x="5495925" y="960120"/>
            <a:ext cx="4211638" cy="4270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latin typeface="+mn-ea"/>
              </a:rPr>
              <a:t>2)</a:t>
            </a:r>
            <a:r>
              <a:rPr lang="zh-CN" altLang="en-US" sz="2200" b="1" dirty="0">
                <a:latin typeface="+mn-ea"/>
              </a:rPr>
              <a:t>工作原理分析 </a:t>
            </a:r>
            <a:r>
              <a:rPr lang="en-US" altLang="zh-CN" sz="2200" b="1" dirty="0">
                <a:latin typeface="+mn-ea"/>
              </a:rPr>
              <a:t>(</a:t>
            </a:r>
            <a:r>
              <a:rPr lang="zh-CN" altLang="en-US" sz="2200" b="1" dirty="0">
                <a:latin typeface="+mn-ea"/>
              </a:rPr>
              <a:t>四种情况</a:t>
            </a:r>
            <a:r>
              <a:rPr lang="en-US" altLang="zh-CN" sz="2200" b="1" dirty="0">
                <a:latin typeface="+mn-ea"/>
              </a:rPr>
              <a:t>)</a:t>
            </a:r>
          </a:p>
        </p:txBody>
      </p:sp>
      <p:grpSp>
        <p:nvGrpSpPr>
          <p:cNvPr id="55" name="Group 32"/>
          <p:cNvGrpSpPr/>
          <p:nvPr/>
        </p:nvGrpSpPr>
        <p:grpSpPr>
          <a:xfrm>
            <a:off x="6028690" y="2578077"/>
            <a:ext cx="1214438" cy="1349375"/>
            <a:chOff x="4014" y="3219"/>
            <a:chExt cx="544" cy="596"/>
          </a:xfrm>
        </p:grpSpPr>
        <p:sp>
          <p:nvSpPr>
            <p:cNvPr id="56" name="Line 33"/>
            <p:cNvSpPr/>
            <p:nvPr/>
          </p:nvSpPr>
          <p:spPr>
            <a:xfrm flipH="1">
              <a:off x="4014" y="3379"/>
              <a:ext cx="544" cy="314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Line 34"/>
            <p:cNvSpPr/>
            <p:nvPr/>
          </p:nvSpPr>
          <p:spPr>
            <a:xfrm flipH="1" flipV="1">
              <a:off x="4558" y="3219"/>
              <a:ext cx="0" cy="16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Line 35"/>
            <p:cNvSpPr/>
            <p:nvPr/>
          </p:nvSpPr>
          <p:spPr>
            <a:xfrm>
              <a:off x="4015" y="3815"/>
              <a:ext cx="157" cy="0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Line 36"/>
            <p:cNvSpPr/>
            <p:nvPr/>
          </p:nvSpPr>
          <p:spPr>
            <a:xfrm flipV="1">
              <a:off x="4014" y="3691"/>
              <a:ext cx="1" cy="123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0" name="文本框 59"/>
          <p:cNvSpPr txBox="1"/>
          <p:nvPr/>
        </p:nvSpPr>
        <p:spPr>
          <a:xfrm>
            <a:off x="820420" y="996462"/>
            <a:ext cx="4438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基本</a:t>
            </a:r>
            <a:r>
              <a:rPr lang="en-US" altLang="zh-CN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RS</a:t>
            </a:r>
            <a:r>
              <a:rPr lang="zh-CN" altLang="en-US" sz="24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触发器（与非门构成）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67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67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67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500"/>
                                        <p:tgtEl>
                                          <p:spTgt spid="67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500"/>
                                        <p:tgtEl>
                                          <p:spTgt spid="67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500"/>
                                        <p:tgtEl>
                                          <p:spTgt spid="67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0" dur="500"/>
                                        <p:tgtEl>
                                          <p:spTgt spid="67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0" grpId="0" bldLvl="0" animBg="1"/>
      <p:bldP spid="674821" grpId="0" bldLvl="0" animBg="1"/>
      <p:bldP spid="674844" grpId="0" bldLvl="0" animBg="1"/>
      <p:bldP spid="674845" grpId="0" bldLvl="0" animBg="1"/>
      <p:bldP spid="674846" grpId="0" bldLvl="0" animBg="1"/>
      <p:bldP spid="674854" grpId="0" bldLvl="0" animBg="1"/>
      <p:bldP spid="67485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a348d77-95f6-4da6-ac34-ae5daee9de9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11eab82-a3a7-4129-86ef-c5417437279a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310c2fc-e201-4477-a043-e42c596e339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3521</Words>
  <Application>Microsoft Office PowerPoint</Application>
  <PresentationFormat>宽屏</PresentationFormat>
  <Paragraphs>1195</Paragraphs>
  <Slides>62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62</vt:i4>
      </vt:variant>
    </vt:vector>
  </HeadingPairs>
  <TitlesOfParts>
    <vt:vector size="94" baseType="lpstr">
      <vt:lpstr>Comic Sans MS</vt:lpstr>
      <vt:lpstr>黑体</vt:lpstr>
      <vt:lpstr>Segoe UI</vt:lpstr>
      <vt:lpstr>Times New Roman</vt:lpstr>
      <vt:lpstr>Wingdings</vt:lpstr>
      <vt:lpstr>仿宋_GB2312</vt:lpstr>
      <vt:lpstr>Tahoma</vt:lpstr>
      <vt:lpstr>MS UI Gothic</vt:lpstr>
      <vt:lpstr>Symbol</vt:lpstr>
      <vt:lpstr>微软雅黑</vt:lpstr>
      <vt:lpstr>等线</vt:lpstr>
      <vt:lpstr>楷体_GB2312</vt:lpstr>
      <vt:lpstr>Arial</vt:lpstr>
      <vt:lpstr>仿宋</vt:lpstr>
      <vt:lpstr>等线 Light</vt:lpstr>
      <vt:lpstr>宋体-方正超大字符集</vt:lpstr>
      <vt:lpstr>宋体</vt:lpstr>
      <vt:lpstr>禹卫书法行书简体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Microsoft Word Picture</vt:lpstr>
      <vt:lpstr>Microsoft 公式 3.0</vt:lpstr>
      <vt:lpstr>Microsoft Visio 绘图</vt:lpstr>
      <vt:lpstr>Picture</vt:lpstr>
      <vt:lpstr>Equation.KSEE3</vt:lpstr>
      <vt:lpstr>Equation.DSMT4</vt:lpstr>
      <vt:lpstr>PowerPoint 演示文稿</vt:lpstr>
      <vt:lpstr>本节主要内容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2)工作原理</vt:lpstr>
      <vt:lpstr>3)逻辑功能描述（在CP=1）</vt:lpstr>
      <vt:lpstr>PowerPoint 演示文稿</vt:lpstr>
      <vt:lpstr>7)工作波形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1.Mealy型电路</vt:lpstr>
      <vt:lpstr>PowerPoint 演示文稿</vt:lpstr>
      <vt:lpstr>PowerPoint 演示文稿</vt:lpstr>
      <vt:lpstr>PowerPoint 演示文稿</vt:lpstr>
      <vt:lpstr> 2.Moore 型电路</vt:lpstr>
      <vt:lpstr> 2.Moore 型电路</vt:lpstr>
      <vt:lpstr> 2.Moore 型电路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Hewlett-Packard Company</cp:lastModifiedBy>
  <cp:revision>2179</cp:revision>
  <dcterms:created xsi:type="dcterms:W3CDTF">2018-05-09T10:41:00Z</dcterms:created>
  <dcterms:modified xsi:type="dcterms:W3CDTF">2022-04-20T00:31:07Z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D5E52298009448CC821A567D815C7012</vt:lpwstr>
  </property>
</Properties>
</file>